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1833" r:id="rId2"/>
    <p:sldId id="1844" r:id="rId3"/>
    <p:sldId id="1845" r:id="rId4"/>
    <p:sldId id="2178" r:id="rId5"/>
    <p:sldId id="2179" r:id="rId6"/>
    <p:sldId id="1846" r:id="rId7"/>
    <p:sldId id="2181" r:id="rId8"/>
    <p:sldId id="2180" r:id="rId9"/>
    <p:sldId id="2182" r:id="rId10"/>
    <p:sldId id="2183" r:id="rId11"/>
    <p:sldId id="2190" r:id="rId12"/>
    <p:sldId id="2184" r:id="rId13"/>
    <p:sldId id="2185" r:id="rId14"/>
    <p:sldId id="2201" r:id="rId15"/>
    <p:sldId id="2186" r:id="rId16"/>
    <p:sldId id="1814" r:id="rId17"/>
    <p:sldId id="1800" r:id="rId18"/>
    <p:sldId id="1813" r:id="rId19"/>
    <p:sldId id="2173" r:id="rId20"/>
    <p:sldId id="2174" r:id="rId21"/>
    <p:sldId id="2175" r:id="rId22"/>
    <p:sldId id="2176" r:id="rId23"/>
    <p:sldId id="2177" r:id="rId24"/>
    <p:sldId id="2187" r:id="rId25"/>
    <p:sldId id="2191" r:id="rId26"/>
    <p:sldId id="2192" r:id="rId27"/>
    <p:sldId id="2193" r:id="rId28"/>
    <p:sldId id="2194" r:id="rId29"/>
    <p:sldId id="2195" r:id="rId30"/>
    <p:sldId id="2196" r:id="rId31"/>
    <p:sldId id="2197" r:id="rId32"/>
    <p:sldId id="2198" r:id="rId33"/>
    <p:sldId id="2199" r:id="rId34"/>
    <p:sldId id="1849" r:id="rId35"/>
    <p:sldId id="2188" r:id="rId36"/>
    <p:sldId id="2189" r:id="rId37"/>
    <p:sldId id="2200" r:id="rId38"/>
    <p:sldId id="1835" r:id="rId39"/>
  </p:sldIdLst>
  <p:sldSz cx="12192000" cy="6858000"/>
  <p:notesSz cx="6858000" cy="9144000"/>
  <p:embeddedFontLst>
    <p:embeddedFont>
      <p:font typeface="Cambria Math" panose="02040503050406030204" pitchFamily="18" charset="0"/>
      <p:regular r:id="rId41"/>
    </p:embeddedFont>
    <p:embeddedFont>
      <p:font typeface="Century Gothic" panose="020B0502020202020204" pitchFamily="34" charset="0"/>
      <p:regular r:id="rId42"/>
      <p:bold r:id="rId43"/>
      <p:italic r:id="rId44"/>
      <p:boldItalic r:id="rId45"/>
    </p:embeddedFont>
    <p:embeddedFont>
      <p:font typeface="Wingdings 3" panose="05040102010807070707" pitchFamily="18" charset="2"/>
      <p:regular r:id="rId46"/>
    </p:embeddedFont>
    <p:embeddedFont>
      <p:font typeface="等线" panose="02010600030101010101" pitchFamily="2" charset="-122"/>
      <p:regular r:id="rId47"/>
      <p:bold r:id="rId48"/>
    </p:embeddedFont>
    <p:embeddedFont>
      <p:font typeface="微软雅黑" panose="020B0503020204020204" pitchFamily="34" charset="-122"/>
      <p:regular r:id="rId49"/>
      <p:bold r:id="rId50"/>
    </p:embeddedFont>
    <p:embeddedFont>
      <p:font typeface="微软雅黑 Light" panose="020B0502040204020203" pitchFamily="34" charset="-122"/>
      <p:regular r:id="rId51"/>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78" autoAdjust="0"/>
    <p:restoredTop sz="94660"/>
  </p:normalViewPr>
  <p:slideViewPr>
    <p:cSldViewPr snapToGrid="0">
      <p:cViewPr varScale="1">
        <p:scale>
          <a:sx n="72" d="100"/>
          <a:sy n="72" d="100"/>
        </p:scale>
        <p:origin x="552" y="54"/>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76123E4-4C7F-4FE4-BE3C-67F6514FFE8D}" type="datetimeFigureOut">
              <a:rPr lang="zh-CN" altLang="en-US"/>
              <a:t>2020/7/3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CD7A2CCA-E5D5-4859-8035-B358016F08F8}"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2.png"/><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dirty="0"/>
          </a:p>
        </p:txBody>
      </p:sp>
      <p:sp>
        <p:nvSpPr>
          <p:cNvPr id="8" name="任意多边形: 形状 39"/>
          <p:cNvSpPr/>
          <p:nvPr userDrawn="1"/>
        </p:nvSpPr>
        <p:spPr>
          <a:xfrm>
            <a:off x="207372"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39"/>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39"/>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74"/>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12" name="标题 47"/>
          <p:cNvSpPr>
            <a:spLocks noGrp="1"/>
          </p:cNvSpPr>
          <p:nvPr>
            <p:ph type="title" hasCustomPrompt="1"/>
          </p:nvPr>
        </p:nvSpPr>
        <p:spPr>
          <a:xfrm>
            <a:off x="630418" y="2616692"/>
            <a:ext cx="705595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p:cNvSpPr>
            <a:spLocks noGrp="1"/>
          </p:cNvSpPr>
          <p:nvPr>
            <p:ph type="body" sz="quarter" idx="13" hasCustomPrompt="1"/>
          </p:nvPr>
        </p:nvSpPr>
        <p:spPr>
          <a:xfrm>
            <a:off x="654709" y="2352090"/>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p:cNvSpPr>
            <a:spLocks noGrp="1"/>
          </p:cNvSpPr>
          <p:nvPr>
            <p:ph type="body" sz="quarter" idx="16" hasCustomPrompt="1"/>
          </p:nvPr>
        </p:nvSpPr>
        <p:spPr>
          <a:xfrm>
            <a:off x="655638" y="4304189"/>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sp>
        <p:nvSpPr>
          <p:cNvPr id="16" name="文本框 15"/>
          <p:cNvSpPr txBox="1"/>
          <p:nvPr userDrawn="1"/>
        </p:nvSpPr>
        <p:spPr>
          <a:xfrm>
            <a:off x="474450" y="318256"/>
            <a:ext cx="1899117" cy="792864"/>
          </a:xfrm>
          <a:prstGeom prst="rect">
            <a:avLst/>
          </a:prstGeom>
          <a:noFill/>
          <a:ln>
            <a:noFill/>
          </a:ln>
        </p:spPr>
        <p:txBody>
          <a:bodyPr wrap="square" lIns="180000" tIns="180000" rIns="180000" bIns="180000" rtlCol="0">
            <a:spAutoFit/>
          </a:bodyPr>
          <a:lstStyle/>
          <a:p>
            <a:pPr algn="l">
              <a:lnSpc>
                <a:spcPct val="130000"/>
              </a:lnSpc>
            </a:pPr>
            <a:r>
              <a:rPr lang="en-US" altLang="zh-CN" sz="2400" b="1" i="0" spc="100" dirty="0">
                <a:solidFill>
                  <a:schemeClr val="accent3"/>
                </a:solidFill>
                <a:latin typeface="+mn-ea"/>
              </a:rPr>
              <a:t>◀ BIT</a:t>
            </a:r>
            <a:r>
              <a:rPr lang="en-US" altLang="zh-CN" sz="2400" b="1" i="0" spc="100" baseline="0" dirty="0">
                <a:solidFill>
                  <a:schemeClr val="accent3"/>
                </a:solidFill>
                <a:latin typeface="+mn-ea"/>
              </a:rPr>
              <a:t> </a:t>
            </a:r>
            <a:r>
              <a:rPr lang="en-US" altLang="zh-CN" sz="2400" b="1" i="0" spc="100" dirty="0">
                <a:solidFill>
                  <a:schemeClr val="accent3"/>
                </a:solidFill>
                <a:latin typeface="+mn-ea"/>
              </a:rPr>
              <a:t>▶</a:t>
            </a:r>
            <a:endParaRPr lang="zh-CN" altLang="en-US" sz="2400" b="1" i="0" spc="100" dirty="0">
              <a:solidFill>
                <a:schemeClr val="accent3"/>
              </a:solidFill>
              <a:latin typeface="+mn-ea"/>
            </a:endParaRPr>
          </a:p>
        </p:txBody>
      </p:sp>
      <p:pic>
        <p:nvPicPr>
          <p:cNvPr id="23" name="图片 22"/>
          <p:cNvPicPr>
            <a:picLocks noChangeAspect="1"/>
          </p:cNvPicPr>
          <p:nvPr userDrawn="1"/>
        </p:nvPicPr>
        <p:blipFill>
          <a:blip r:embed="rId4"/>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stretch>
            <a:fillRect/>
          </a:stretch>
        </p:blipFill>
        <p:spPr>
          <a:xfrm>
            <a:off x="8250874" y="2196869"/>
            <a:ext cx="3243162" cy="2464261"/>
          </a:xfrm>
          <a:prstGeom prst="rect">
            <a:avLst/>
          </a:prstGeom>
        </p:spPr>
      </p:pic>
      <p:grpSp>
        <p:nvGrpSpPr>
          <p:cNvPr id="24" name="组合 23"/>
          <p:cNvGrpSpPr/>
          <p:nvPr userDrawn="1"/>
        </p:nvGrpSpPr>
        <p:grpSpPr>
          <a:xfrm>
            <a:off x="671368" y="6083135"/>
            <a:ext cx="2542613" cy="276499"/>
            <a:chOff x="598941" y="6399999"/>
            <a:chExt cx="2542613" cy="276499"/>
          </a:xfrm>
          <a:solidFill>
            <a:schemeClr val="bg1">
              <a:lumMod val="65000"/>
            </a:schemeClr>
          </a:solidFill>
        </p:grpSpPr>
        <p:grpSp>
          <p:nvGrpSpPr>
            <p:cNvPr id="25" name="组合 24"/>
            <p:cNvGrpSpPr/>
            <p:nvPr/>
          </p:nvGrpSpPr>
          <p:grpSpPr>
            <a:xfrm>
              <a:off x="2055693" y="6402621"/>
              <a:ext cx="1085861" cy="270805"/>
              <a:chOff x="10340336" y="2247899"/>
              <a:chExt cx="2724438" cy="679451"/>
            </a:xfrm>
            <a:grpFill/>
          </p:grpSpPr>
          <p:sp>
            <p:nvSpPr>
              <p:cNvPr id="3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1" name="组合 40"/>
              <p:cNvGrpSpPr/>
              <p:nvPr/>
            </p:nvGrpSpPr>
            <p:grpSpPr>
              <a:xfrm>
                <a:off x="10340336" y="2247899"/>
                <a:ext cx="547688" cy="679451"/>
                <a:chOff x="5548313" y="2084388"/>
                <a:chExt cx="547688" cy="679451"/>
              </a:xfrm>
              <a:grpFill/>
            </p:grpSpPr>
            <p:sp>
              <p:nvSpPr>
                <p:cNvPr id="4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11192276" y="2400300"/>
                <a:ext cx="322175" cy="373063"/>
                <a:chOff x="3792874" y="3138488"/>
                <a:chExt cx="322175" cy="373063"/>
              </a:xfrm>
              <a:grpFill/>
            </p:grpSpPr>
            <p:sp>
              <p:nvSpPr>
                <p:cNvPr id="4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26" name="组合 25"/>
            <p:cNvGrpSpPr/>
            <p:nvPr/>
          </p:nvGrpSpPr>
          <p:grpSpPr>
            <a:xfrm>
              <a:off x="598941" y="6399999"/>
              <a:ext cx="1102619" cy="276499"/>
              <a:chOff x="6738929" y="2270918"/>
              <a:chExt cx="2766486" cy="693738"/>
            </a:xfrm>
            <a:grpFill/>
          </p:grpSpPr>
          <p:grpSp>
            <p:nvGrpSpPr>
              <p:cNvPr id="27" name="组合 26"/>
              <p:cNvGrpSpPr/>
              <p:nvPr/>
            </p:nvGrpSpPr>
            <p:grpSpPr>
              <a:xfrm>
                <a:off x="8180494" y="2355056"/>
                <a:ext cx="484188" cy="509588"/>
                <a:chOff x="6113463" y="3541713"/>
                <a:chExt cx="484188" cy="509588"/>
              </a:xfrm>
              <a:grpFill/>
            </p:grpSpPr>
            <p:sp>
              <p:nvSpPr>
                <p:cNvPr id="3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8" name="组合 27"/>
              <p:cNvGrpSpPr/>
              <p:nvPr/>
            </p:nvGrpSpPr>
            <p:grpSpPr>
              <a:xfrm>
                <a:off x="6738929" y="2270918"/>
                <a:ext cx="549275" cy="693738"/>
                <a:chOff x="6108700" y="2066926"/>
                <a:chExt cx="549275" cy="693738"/>
              </a:xfrm>
              <a:grpFill/>
            </p:grpSpPr>
            <p:sp>
              <p:nvSpPr>
                <p:cNvPr id="3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 name="组合 28"/>
              <p:cNvGrpSpPr/>
              <p:nvPr/>
            </p:nvGrpSpPr>
            <p:grpSpPr>
              <a:xfrm>
                <a:off x="7532962" y="2451100"/>
                <a:ext cx="368300" cy="317500"/>
                <a:chOff x="6186488" y="2930526"/>
                <a:chExt cx="368300" cy="317500"/>
              </a:xfrm>
              <a:grpFill/>
            </p:grpSpPr>
            <p:sp>
              <p:nvSpPr>
                <p:cNvPr id="3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a:stretch>
            <a:fillRect/>
          </a:stretch>
        </p:blipFill>
        <p:spPr>
          <a:xfrm>
            <a:off x="-12702" y="0"/>
            <a:ext cx="12204702" cy="5902493"/>
          </a:xfrm>
          <a:prstGeom prst="rect">
            <a:avLst/>
          </a:prstGeom>
        </p:spPr>
      </p:pic>
      <p:sp>
        <p:nvSpPr>
          <p:cNvPr id="7" name="矩形 6"/>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userDrawn="1"/>
        </p:nvPicPr>
        <p:blipFill rotWithShape="1">
          <a:blip r:embed="rId3" cstate="screen"/>
          <a:srcRect l="6610" b="12305"/>
          <a:stretch>
            <a:fillRect/>
          </a:stretch>
        </p:blipFill>
        <p:spPr>
          <a:xfrm flipV="1">
            <a:off x="14873" y="-15231"/>
            <a:ext cx="6018099" cy="1518363"/>
          </a:xfrm>
          <a:prstGeom prst="rect">
            <a:avLst/>
          </a:prstGeom>
        </p:spPr>
      </p:pic>
      <p:pic>
        <p:nvPicPr>
          <p:cNvPr id="15" name="图片 14"/>
          <p:cNvPicPr>
            <a:picLocks noChangeAspect="1"/>
          </p:cNvPicPr>
          <p:nvPr userDrawn="1"/>
        </p:nvPicPr>
        <p:blipFill rotWithShape="1">
          <a:blip r:embed="rId3" cstate="screen"/>
          <a:srcRect l="6610" b="12305"/>
          <a:stretch>
            <a:fillRect/>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stretch>
            <a:fillRect/>
          </a:stretch>
        </p:blipFill>
        <p:spPr>
          <a:xfrm>
            <a:off x="5018002" y="2577573"/>
            <a:ext cx="2143294" cy="599913"/>
          </a:xfrm>
          <a:prstGeom prst="rect">
            <a:avLst/>
          </a:prstGeom>
        </p:spPr>
      </p:pic>
      <p:grpSp>
        <p:nvGrpSpPr>
          <p:cNvPr id="17" name="组合 16"/>
          <p:cNvGrpSpPr/>
          <p:nvPr userDrawn="1"/>
        </p:nvGrpSpPr>
        <p:grpSpPr>
          <a:xfrm>
            <a:off x="3040886" y="5719548"/>
            <a:ext cx="6136451" cy="681262"/>
            <a:chOff x="582366" y="5719539"/>
            <a:chExt cx="6136451" cy="681262"/>
          </a:xfrm>
          <a:gradFill flip="none" rotWithShape="1">
            <a:gsLst>
              <a:gs pos="100000">
                <a:schemeClr val="bg1">
                  <a:alpha val="9000"/>
                </a:schemeClr>
              </a:gs>
              <a:gs pos="0">
                <a:schemeClr val="bg1">
                  <a:alpha val="3000"/>
                </a:schemeClr>
              </a:gs>
            </a:gsLst>
            <a:lin ang="16200000" scaled="1"/>
            <a:tileRect/>
          </a:gradFill>
        </p:grpSpPr>
        <p:grpSp>
          <p:nvGrpSpPr>
            <p:cNvPr id="18" name="组合 17"/>
            <p:cNvGrpSpPr/>
            <p:nvPr/>
          </p:nvGrpSpPr>
          <p:grpSpPr>
            <a:xfrm>
              <a:off x="4043374" y="5725999"/>
              <a:ext cx="2675443" cy="667232"/>
              <a:chOff x="10340336" y="2247899"/>
              <a:chExt cx="2724438" cy="679451"/>
            </a:xfrm>
            <a:grpFill/>
          </p:grpSpPr>
          <p:sp>
            <p:nvSpPr>
              <p:cNvPr id="32"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3"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4" name="组合 33"/>
              <p:cNvGrpSpPr/>
              <p:nvPr/>
            </p:nvGrpSpPr>
            <p:grpSpPr>
              <a:xfrm>
                <a:off x="10340336" y="2247899"/>
                <a:ext cx="547688" cy="679451"/>
                <a:chOff x="5548313" y="2084388"/>
                <a:chExt cx="547688" cy="679451"/>
              </a:xfrm>
              <a:grpFill/>
            </p:grpSpPr>
            <p:sp>
              <p:nvSpPr>
                <p:cNvPr id="39"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5" name="组合 34"/>
              <p:cNvGrpSpPr/>
              <p:nvPr/>
            </p:nvGrpSpPr>
            <p:grpSpPr>
              <a:xfrm>
                <a:off x="11192276" y="2400300"/>
                <a:ext cx="322175" cy="373063"/>
                <a:chOff x="3792874" y="3138488"/>
                <a:chExt cx="322175" cy="373063"/>
              </a:xfrm>
              <a:grpFill/>
            </p:grpSpPr>
            <p:sp>
              <p:nvSpPr>
                <p:cNvPr id="36"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9" name="组合 18"/>
            <p:cNvGrpSpPr/>
            <p:nvPr/>
          </p:nvGrpSpPr>
          <p:grpSpPr>
            <a:xfrm>
              <a:off x="582366" y="5719539"/>
              <a:ext cx="2716733" cy="681262"/>
              <a:chOff x="6738929" y="2270918"/>
              <a:chExt cx="2766486" cy="693738"/>
            </a:xfrm>
            <a:grpFill/>
          </p:grpSpPr>
          <p:grpSp>
            <p:nvGrpSpPr>
              <p:cNvPr id="20" name="组合 19"/>
              <p:cNvGrpSpPr/>
              <p:nvPr/>
            </p:nvGrpSpPr>
            <p:grpSpPr>
              <a:xfrm>
                <a:off x="8180494" y="2355056"/>
                <a:ext cx="484188" cy="509588"/>
                <a:chOff x="6113463" y="3541713"/>
                <a:chExt cx="484188" cy="509588"/>
              </a:xfrm>
              <a:grpFill/>
            </p:grpSpPr>
            <p:sp>
              <p:nvSpPr>
                <p:cNvPr id="30"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组合 20"/>
              <p:cNvGrpSpPr/>
              <p:nvPr/>
            </p:nvGrpSpPr>
            <p:grpSpPr>
              <a:xfrm>
                <a:off x="6738929" y="2270918"/>
                <a:ext cx="549275" cy="693738"/>
                <a:chOff x="6108700" y="2066926"/>
                <a:chExt cx="549275" cy="693738"/>
              </a:xfrm>
              <a:grpFill/>
            </p:grpSpPr>
            <p:sp>
              <p:nvSpPr>
                <p:cNvPr id="28"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 name="组合 21"/>
              <p:cNvGrpSpPr/>
              <p:nvPr/>
            </p:nvGrpSpPr>
            <p:grpSpPr>
              <a:xfrm>
                <a:off x="7532962" y="2451100"/>
                <a:ext cx="368300" cy="317500"/>
                <a:chOff x="6186488" y="2930526"/>
                <a:chExt cx="368300" cy="317500"/>
              </a:xfrm>
              <a:grpFill/>
            </p:grpSpPr>
            <p:sp>
              <p:nvSpPr>
                <p:cNvPr id="25"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3"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4"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任意多边形: 形状 44"/>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1" name="任意多边形: 形状 49"/>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1" fmla="*/ 0 w 12208213"/>
              <a:gd name="connsiteY0-2" fmla="*/ 0 h 1605064"/>
              <a:gd name="connsiteX1-3" fmla="*/ 6099243 w 12208213"/>
              <a:gd name="connsiteY1-4" fmla="*/ 1498060 h 1605064"/>
              <a:gd name="connsiteX2-5" fmla="*/ 12198485 w 12208213"/>
              <a:gd name="connsiteY2-6" fmla="*/ 19456 h 1605064"/>
              <a:gd name="connsiteX3-7" fmla="*/ 12208213 w 12208213"/>
              <a:gd name="connsiteY3-8" fmla="*/ 282103 h 1605064"/>
              <a:gd name="connsiteX4-9" fmla="*/ 6108970 w 12208213"/>
              <a:gd name="connsiteY4-10" fmla="*/ 1605064 h 1605064"/>
              <a:gd name="connsiteX5-11" fmla="*/ 0 w 12208213"/>
              <a:gd name="connsiteY5-12" fmla="*/ 544749 h 1605064"/>
              <a:gd name="connsiteX6-13" fmla="*/ 0 w 12208213"/>
              <a:gd name="connsiteY6-14" fmla="*/ 0 h 1605064"/>
              <a:gd name="connsiteX0-15" fmla="*/ 0 w 12198485"/>
              <a:gd name="connsiteY0-16" fmla="*/ 0 h 1605064"/>
              <a:gd name="connsiteX1-17" fmla="*/ 6099243 w 12198485"/>
              <a:gd name="connsiteY1-18" fmla="*/ 1498060 h 1605064"/>
              <a:gd name="connsiteX2-19" fmla="*/ 12198485 w 12198485"/>
              <a:gd name="connsiteY2-20" fmla="*/ 19456 h 1605064"/>
              <a:gd name="connsiteX3-21" fmla="*/ 12198485 w 12198485"/>
              <a:gd name="connsiteY3-22" fmla="*/ 603115 h 1605064"/>
              <a:gd name="connsiteX4-23" fmla="*/ 6108970 w 12198485"/>
              <a:gd name="connsiteY4-24" fmla="*/ 1605064 h 1605064"/>
              <a:gd name="connsiteX5-25" fmla="*/ 0 w 12198485"/>
              <a:gd name="connsiteY5-26" fmla="*/ 544749 h 1605064"/>
              <a:gd name="connsiteX6-27" fmla="*/ 0 w 12198485"/>
              <a:gd name="connsiteY6-28" fmla="*/ 0 h 1605064"/>
              <a:gd name="connsiteX0-29" fmla="*/ 0 w 12198485"/>
              <a:gd name="connsiteY0-30" fmla="*/ 0 h 1605064"/>
              <a:gd name="connsiteX1-31" fmla="*/ 6108970 w 12198485"/>
              <a:gd name="connsiteY1-32" fmla="*/ 1507788 h 1605064"/>
              <a:gd name="connsiteX2-33" fmla="*/ 12198485 w 12198485"/>
              <a:gd name="connsiteY2-34" fmla="*/ 19456 h 1605064"/>
              <a:gd name="connsiteX3-35" fmla="*/ 12198485 w 12198485"/>
              <a:gd name="connsiteY3-36" fmla="*/ 603115 h 1605064"/>
              <a:gd name="connsiteX4-37" fmla="*/ 6108970 w 12198485"/>
              <a:gd name="connsiteY4-38" fmla="*/ 1605064 h 1605064"/>
              <a:gd name="connsiteX5-39" fmla="*/ 0 w 12198485"/>
              <a:gd name="connsiteY5-40" fmla="*/ 544749 h 1605064"/>
              <a:gd name="connsiteX6-41" fmla="*/ 0 w 12198485"/>
              <a:gd name="connsiteY6-42" fmla="*/ 0 h 1605064"/>
              <a:gd name="connsiteX0-43" fmla="*/ 632298 w 12830783"/>
              <a:gd name="connsiteY0-44" fmla="*/ 0 h 1605064"/>
              <a:gd name="connsiteX1-45" fmla="*/ 6741268 w 12830783"/>
              <a:gd name="connsiteY1-46" fmla="*/ 1507788 h 1605064"/>
              <a:gd name="connsiteX2-47" fmla="*/ 12830783 w 12830783"/>
              <a:gd name="connsiteY2-48" fmla="*/ 19456 h 1605064"/>
              <a:gd name="connsiteX3-49" fmla="*/ 12830783 w 12830783"/>
              <a:gd name="connsiteY3-50" fmla="*/ 603115 h 1605064"/>
              <a:gd name="connsiteX4-51" fmla="*/ 6741268 w 12830783"/>
              <a:gd name="connsiteY4-52" fmla="*/ 1605064 h 1605064"/>
              <a:gd name="connsiteX5-53" fmla="*/ 0 w 12830783"/>
              <a:gd name="connsiteY5-54" fmla="*/ 29183 h 1605064"/>
              <a:gd name="connsiteX6-55" fmla="*/ 632298 w 12830783"/>
              <a:gd name="connsiteY6-56" fmla="*/ 0 h 1605064"/>
              <a:gd name="connsiteX0-57" fmla="*/ 836579 w 12830783"/>
              <a:gd name="connsiteY0-58" fmla="*/ 0 h 1634247"/>
              <a:gd name="connsiteX1-59" fmla="*/ 6741268 w 12830783"/>
              <a:gd name="connsiteY1-60" fmla="*/ 1536971 h 1634247"/>
              <a:gd name="connsiteX2-61" fmla="*/ 12830783 w 12830783"/>
              <a:gd name="connsiteY2-62" fmla="*/ 48639 h 1634247"/>
              <a:gd name="connsiteX3-63" fmla="*/ 12830783 w 12830783"/>
              <a:gd name="connsiteY3-64" fmla="*/ 632298 h 1634247"/>
              <a:gd name="connsiteX4-65" fmla="*/ 6741268 w 12830783"/>
              <a:gd name="connsiteY4-66" fmla="*/ 1634247 h 1634247"/>
              <a:gd name="connsiteX5-67" fmla="*/ 0 w 12830783"/>
              <a:gd name="connsiteY5-68" fmla="*/ 58366 h 1634247"/>
              <a:gd name="connsiteX6-69" fmla="*/ 836579 w 12830783"/>
              <a:gd name="connsiteY6-70" fmla="*/ 0 h 1634247"/>
              <a:gd name="connsiteX0-71" fmla="*/ 836579 w 12830783"/>
              <a:gd name="connsiteY0-72" fmla="*/ 0 h 1702340"/>
              <a:gd name="connsiteX1-73" fmla="*/ 6741268 w 12830783"/>
              <a:gd name="connsiteY1-74" fmla="*/ 1536971 h 1702340"/>
              <a:gd name="connsiteX2-75" fmla="*/ 12830783 w 12830783"/>
              <a:gd name="connsiteY2-76" fmla="*/ 48639 h 1702340"/>
              <a:gd name="connsiteX3-77" fmla="*/ 12830783 w 12830783"/>
              <a:gd name="connsiteY3-78" fmla="*/ 632298 h 1702340"/>
              <a:gd name="connsiteX4-79" fmla="*/ 6750996 w 12830783"/>
              <a:gd name="connsiteY4-80" fmla="*/ 1702340 h 1702340"/>
              <a:gd name="connsiteX5-81" fmla="*/ 0 w 12830783"/>
              <a:gd name="connsiteY5-82" fmla="*/ 58366 h 1702340"/>
              <a:gd name="connsiteX6-83" fmla="*/ 836579 w 12830783"/>
              <a:gd name="connsiteY6-84" fmla="*/ 0 h 1702340"/>
              <a:gd name="connsiteX0-85" fmla="*/ 836579 w 12830783"/>
              <a:gd name="connsiteY0-86" fmla="*/ 0 h 1702340"/>
              <a:gd name="connsiteX1-87" fmla="*/ 6741268 w 12830783"/>
              <a:gd name="connsiteY1-88" fmla="*/ 1536971 h 1702340"/>
              <a:gd name="connsiteX2-89" fmla="*/ 12470860 w 12830783"/>
              <a:gd name="connsiteY2-90" fmla="*/ 19456 h 1702340"/>
              <a:gd name="connsiteX3-91" fmla="*/ 12830783 w 12830783"/>
              <a:gd name="connsiteY3-92" fmla="*/ 632298 h 1702340"/>
              <a:gd name="connsiteX4-93" fmla="*/ 6750996 w 12830783"/>
              <a:gd name="connsiteY4-94" fmla="*/ 1702340 h 1702340"/>
              <a:gd name="connsiteX5-95" fmla="*/ 0 w 12830783"/>
              <a:gd name="connsiteY5-96" fmla="*/ 58366 h 1702340"/>
              <a:gd name="connsiteX6-97" fmla="*/ 836579 w 12830783"/>
              <a:gd name="connsiteY6-98" fmla="*/ 0 h 1702340"/>
              <a:gd name="connsiteX0-99" fmla="*/ 836579 w 13239345"/>
              <a:gd name="connsiteY0-100" fmla="*/ 0 h 1702340"/>
              <a:gd name="connsiteX1-101" fmla="*/ 6741268 w 13239345"/>
              <a:gd name="connsiteY1-102" fmla="*/ 1536971 h 1702340"/>
              <a:gd name="connsiteX2-103" fmla="*/ 12470860 w 13239345"/>
              <a:gd name="connsiteY2-104" fmla="*/ 19456 h 1702340"/>
              <a:gd name="connsiteX3-105" fmla="*/ 13239345 w 13239345"/>
              <a:gd name="connsiteY3-106" fmla="*/ 107004 h 1702340"/>
              <a:gd name="connsiteX4-107" fmla="*/ 6750996 w 13239345"/>
              <a:gd name="connsiteY4-108" fmla="*/ 1702340 h 1702340"/>
              <a:gd name="connsiteX5-109" fmla="*/ 0 w 13239345"/>
              <a:gd name="connsiteY5-110" fmla="*/ 58366 h 1702340"/>
              <a:gd name="connsiteX6-111" fmla="*/ 836579 w 13239345"/>
              <a:gd name="connsiteY6-112" fmla="*/ 0 h 1702340"/>
              <a:gd name="connsiteX0-113" fmla="*/ 836579 w 13239345"/>
              <a:gd name="connsiteY0-114" fmla="*/ 107003 h 1809343"/>
              <a:gd name="connsiteX1-115" fmla="*/ 6741268 w 13239345"/>
              <a:gd name="connsiteY1-116" fmla="*/ 1643974 h 1809343"/>
              <a:gd name="connsiteX2-117" fmla="*/ 12169303 w 13239345"/>
              <a:gd name="connsiteY2-118" fmla="*/ 0 h 1809343"/>
              <a:gd name="connsiteX3-119" fmla="*/ 13239345 w 13239345"/>
              <a:gd name="connsiteY3-120" fmla="*/ 214007 h 1809343"/>
              <a:gd name="connsiteX4-121" fmla="*/ 6750996 w 13239345"/>
              <a:gd name="connsiteY4-122" fmla="*/ 1809343 h 1809343"/>
              <a:gd name="connsiteX5-123" fmla="*/ 0 w 13239345"/>
              <a:gd name="connsiteY5-124" fmla="*/ 165369 h 1809343"/>
              <a:gd name="connsiteX6-125" fmla="*/ 836579 w 13239345"/>
              <a:gd name="connsiteY6-126" fmla="*/ 107003 h 1809343"/>
              <a:gd name="connsiteX0-127" fmla="*/ 1342417 w 13239345"/>
              <a:gd name="connsiteY0-128" fmla="*/ 29182 h 1809343"/>
              <a:gd name="connsiteX1-129" fmla="*/ 6741268 w 13239345"/>
              <a:gd name="connsiteY1-130" fmla="*/ 1643974 h 1809343"/>
              <a:gd name="connsiteX2-131" fmla="*/ 12169303 w 13239345"/>
              <a:gd name="connsiteY2-132" fmla="*/ 0 h 1809343"/>
              <a:gd name="connsiteX3-133" fmla="*/ 13239345 w 13239345"/>
              <a:gd name="connsiteY3-134" fmla="*/ 214007 h 1809343"/>
              <a:gd name="connsiteX4-135" fmla="*/ 6750996 w 13239345"/>
              <a:gd name="connsiteY4-136" fmla="*/ 1809343 h 1809343"/>
              <a:gd name="connsiteX5-137" fmla="*/ 0 w 13239345"/>
              <a:gd name="connsiteY5-138" fmla="*/ 165369 h 1809343"/>
              <a:gd name="connsiteX6-139" fmla="*/ 1342417 w 13239345"/>
              <a:gd name="connsiteY6-140" fmla="*/ 29182 h 1809343"/>
              <a:gd name="connsiteX0-141" fmla="*/ 1294792 w 13239345"/>
              <a:gd name="connsiteY0-142" fmla="*/ 607 h 1809343"/>
              <a:gd name="connsiteX1-143" fmla="*/ 6741268 w 13239345"/>
              <a:gd name="connsiteY1-144" fmla="*/ 1643974 h 1809343"/>
              <a:gd name="connsiteX2-145" fmla="*/ 12169303 w 13239345"/>
              <a:gd name="connsiteY2-146" fmla="*/ 0 h 1809343"/>
              <a:gd name="connsiteX3-147" fmla="*/ 13239345 w 13239345"/>
              <a:gd name="connsiteY3-148" fmla="*/ 214007 h 1809343"/>
              <a:gd name="connsiteX4-149" fmla="*/ 6750996 w 13239345"/>
              <a:gd name="connsiteY4-150" fmla="*/ 1809343 h 1809343"/>
              <a:gd name="connsiteX5-151" fmla="*/ 0 w 13239345"/>
              <a:gd name="connsiteY5-152" fmla="*/ 165369 h 1809343"/>
              <a:gd name="connsiteX6-153" fmla="*/ 1294792 w 13239345"/>
              <a:gd name="connsiteY6-154" fmla="*/ 607 h 1809343"/>
              <a:gd name="connsiteX0-155" fmla="*/ 1294792 w 13239345"/>
              <a:gd name="connsiteY0-156" fmla="*/ 607 h 1809343"/>
              <a:gd name="connsiteX1-157" fmla="*/ 6741268 w 13239345"/>
              <a:gd name="connsiteY1-158" fmla="*/ 1643974 h 1809343"/>
              <a:gd name="connsiteX2-159" fmla="*/ 12169303 w 13239345"/>
              <a:gd name="connsiteY2-160" fmla="*/ 0 h 1809343"/>
              <a:gd name="connsiteX3-161" fmla="*/ 13239345 w 13239345"/>
              <a:gd name="connsiteY3-162" fmla="*/ 214007 h 1809343"/>
              <a:gd name="connsiteX4-163" fmla="*/ 6750996 w 13239345"/>
              <a:gd name="connsiteY4-164" fmla="*/ 1809343 h 1809343"/>
              <a:gd name="connsiteX5-165" fmla="*/ 0 w 13239345"/>
              <a:gd name="connsiteY5-166" fmla="*/ 165369 h 1809343"/>
              <a:gd name="connsiteX6-167" fmla="*/ 1294792 w 13239345"/>
              <a:gd name="connsiteY6-168" fmla="*/ 607 h 1809343"/>
              <a:gd name="connsiteX0-169" fmla="*/ 1294792 w 13239345"/>
              <a:gd name="connsiteY0-170" fmla="*/ 607 h 1809343"/>
              <a:gd name="connsiteX1-171" fmla="*/ 6741268 w 13239345"/>
              <a:gd name="connsiteY1-172" fmla="*/ 1643974 h 1809343"/>
              <a:gd name="connsiteX2-173" fmla="*/ 12169303 w 13239345"/>
              <a:gd name="connsiteY2-174" fmla="*/ 0 h 1809343"/>
              <a:gd name="connsiteX3-175" fmla="*/ 13239345 w 13239345"/>
              <a:gd name="connsiteY3-176" fmla="*/ 214007 h 1809343"/>
              <a:gd name="connsiteX4-177" fmla="*/ 6750996 w 13239345"/>
              <a:gd name="connsiteY4-178" fmla="*/ 1809343 h 1809343"/>
              <a:gd name="connsiteX5-179" fmla="*/ 0 w 13239345"/>
              <a:gd name="connsiteY5-180" fmla="*/ 165369 h 1809343"/>
              <a:gd name="connsiteX6-181" fmla="*/ 1294792 w 13239345"/>
              <a:gd name="connsiteY6-182" fmla="*/ 607 h 1809343"/>
              <a:gd name="connsiteX0-183" fmla="*/ 1294792 w 13239345"/>
              <a:gd name="connsiteY0-184" fmla="*/ 607 h 1809343"/>
              <a:gd name="connsiteX1-185" fmla="*/ 6741268 w 13239345"/>
              <a:gd name="connsiteY1-186" fmla="*/ 1643974 h 1809343"/>
              <a:gd name="connsiteX2-187" fmla="*/ 12169303 w 13239345"/>
              <a:gd name="connsiteY2-188" fmla="*/ 0 h 1809343"/>
              <a:gd name="connsiteX3-189" fmla="*/ 13239345 w 13239345"/>
              <a:gd name="connsiteY3-190" fmla="*/ 214007 h 1809343"/>
              <a:gd name="connsiteX4-191" fmla="*/ 6750996 w 13239345"/>
              <a:gd name="connsiteY4-192" fmla="*/ 1809343 h 1809343"/>
              <a:gd name="connsiteX5-193" fmla="*/ 0 w 13239345"/>
              <a:gd name="connsiteY5-194" fmla="*/ 165369 h 1809343"/>
              <a:gd name="connsiteX6-195" fmla="*/ 1294792 w 13239345"/>
              <a:gd name="connsiteY6-196" fmla="*/ 607 h 1809343"/>
              <a:gd name="connsiteX0-197" fmla="*/ 1294792 w 13239345"/>
              <a:gd name="connsiteY0-198" fmla="*/ 607 h 1809343"/>
              <a:gd name="connsiteX1-199" fmla="*/ 6741268 w 13239345"/>
              <a:gd name="connsiteY1-200" fmla="*/ 1643974 h 1809343"/>
              <a:gd name="connsiteX2-201" fmla="*/ 12169303 w 13239345"/>
              <a:gd name="connsiteY2-202" fmla="*/ 0 h 1809343"/>
              <a:gd name="connsiteX3-203" fmla="*/ 13239345 w 13239345"/>
              <a:gd name="connsiteY3-204" fmla="*/ 214007 h 1809343"/>
              <a:gd name="connsiteX4-205" fmla="*/ 6750996 w 13239345"/>
              <a:gd name="connsiteY4-206" fmla="*/ 1809343 h 1809343"/>
              <a:gd name="connsiteX5-207" fmla="*/ 0 w 13239345"/>
              <a:gd name="connsiteY5-208" fmla="*/ 165369 h 1809343"/>
              <a:gd name="connsiteX6-209" fmla="*/ 1294792 w 13239345"/>
              <a:gd name="connsiteY6-210" fmla="*/ 607 h 1809343"/>
              <a:gd name="connsiteX0-211" fmla="*/ 1294792 w 13239345"/>
              <a:gd name="connsiteY0-212" fmla="*/ 607 h 1809343"/>
              <a:gd name="connsiteX1-213" fmla="*/ 6741268 w 13239345"/>
              <a:gd name="connsiteY1-214" fmla="*/ 1643974 h 1809343"/>
              <a:gd name="connsiteX2-215" fmla="*/ 12169303 w 13239345"/>
              <a:gd name="connsiteY2-216" fmla="*/ 0 h 1809343"/>
              <a:gd name="connsiteX3-217" fmla="*/ 13239345 w 13239345"/>
              <a:gd name="connsiteY3-218" fmla="*/ 214007 h 1809343"/>
              <a:gd name="connsiteX4-219" fmla="*/ 6750996 w 13239345"/>
              <a:gd name="connsiteY4-220" fmla="*/ 1809343 h 1809343"/>
              <a:gd name="connsiteX5-221" fmla="*/ 0 w 13239345"/>
              <a:gd name="connsiteY5-222" fmla="*/ 165369 h 1809343"/>
              <a:gd name="connsiteX6-223" fmla="*/ 1294792 w 13239345"/>
              <a:gd name="connsiteY6-224" fmla="*/ 607 h 1809343"/>
              <a:gd name="connsiteX0-225" fmla="*/ 1294792 w 13239345"/>
              <a:gd name="connsiteY0-226" fmla="*/ 607 h 1809343"/>
              <a:gd name="connsiteX1-227" fmla="*/ 6741268 w 13239345"/>
              <a:gd name="connsiteY1-228" fmla="*/ 1643974 h 1809343"/>
              <a:gd name="connsiteX2-229" fmla="*/ 12169303 w 13239345"/>
              <a:gd name="connsiteY2-230" fmla="*/ 0 h 1809343"/>
              <a:gd name="connsiteX3-231" fmla="*/ 13239345 w 13239345"/>
              <a:gd name="connsiteY3-232" fmla="*/ 214007 h 1809343"/>
              <a:gd name="connsiteX4-233" fmla="*/ 6750996 w 13239345"/>
              <a:gd name="connsiteY4-234" fmla="*/ 1809343 h 1809343"/>
              <a:gd name="connsiteX5-235" fmla="*/ 0 w 13239345"/>
              <a:gd name="connsiteY5-236" fmla="*/ 165369 h 1809343"/>
              <a:gd name="connsiteX6-237" fmla="*/ 1294792 w 13239345"/>
              <a:gd name="connsiteY6-238" fmla="*/ 607 h 1809343"/>
              <a:gd name="connsiteX0-239" fmla="*/ 1294792 w 13239345"/>
              <a:gd name="connsiteY0-240" fmla="*/ 607 h 1809343"/>
              <a:gd name="connsiteX1-241" fmla="*/ 6741268 w 13239345"/>
              <a:gd name="connsiteY1-242" fmla="*/ 1643974 h 1809343"/>
              <a:gd name="connsiteX2-243" fmla="*/ 12169303 w 13239345"/>
              <a:gd name="connsiteY2-244" fmla="*/ 0 h 1809343"/>
              <a:gd name="connsiteX3-245" fmla="*/ 13239345 w 13239345"/>
              <a:gd name="connsiteY3-246" fmla="*/ 214007 h 1809343"/>
              <a:gd name="connsiteX4-247" fmla="*/ 6750996 w 13239345"/>
              <a:gd name="connsiteY4-248" fmla="*/ 1809343 h 1809343"/>
              <a:gd name="connsiteX5-249" fmla="*/ 0 w 13239345"/>
              <a:gd name="connsiteY5-250" fmla="*/ 165369 h 1809343"/>
              <a:gd name="connsiteX6-251" fmla="*/ 1294792 w 13239345"/>
              <a:gd name="connsiteY6-252" fmla="*/ 607 h 1809343"/>
              <a:gd name="connsiteX0-253" fmla="*/ 1294792 w 13239345"/>
              <a:gd name="connsiteY0-254" fmla="*/ 607 h 1809343"/>
              <a:gd name="connsiteX1-255" fmla="*/ 6741268 w 13239345"/>
              <a:gd name="connsiteY1-256" fmla="*/ 1643974 h 1809343"/>
              <a:gd name="connsiteX2-257" fmla="*/ 12169303 w 13239345"/>
              <a:gd name="connsiteY2-258" fmla="*/ 0 h 1809343"/>
              <a:gd name="connsiteX3-259" fmla="*/ 13239345 w 13239345"/>
              <a:gd name="connsiteY3-260" fmla="*/ 214007 h 1809343"/>
              <a:gd name="connsiteX4-261" fmla="*/ 6750996 w 13239345"/>
              <a:gd name="connsiteY4-262" fmla="*/ 1809343 h 1809343"/>
              <a:gd name="connsiteX5-263" fmla="*/ 0 w 13239345"/>
              <a:gd name="connsiteY5-264" fmla="*/ 165369 h 1809343"/>
              <a:gd name="connsiteX6-265" fmla="*/ 1294792 w 13239345"/>
              <a:gd name="connsiteY6-266" fmla="*/ 607 h 1809343"/>
              <a:gd name="connsiteX0-267" fmla="*/ 1294792 w 13239345"/>
              <a:gd name="connsiteY0-268" fmla="*/ 607 h 1809343"/>
              <a:gd name="connsiteX1-269" fmla="*/ 6741268 w 13239345"/>
              <a:gd name="connsiteY1-270" fmla="*/ 1643974 h 1809343"/>
              <a:gd name="connsiteX2-271" fmla="*/ 12169303 w 13239345"/>
              <a:gd name="connsiteY2-272" fmla="*/ 0 h 1809343"/>
              <a:gd name="connsiteX3-273" fmla="*/ 13239345 w 13239345"/>
              <a:gd name="connsiteY3-274" fmla="*/ 214007 h 1809343"/>
              <a:gd name="connsiteX4-275" fmla="*/ 6750996 w 13239345"/>
              <a:gd name="connsiteY4-276" fmla="*/ 1809343 h 1809343"/>
              <a:gd name="connsiteX5-277" fmla="*/ 0 w 13239345"/>
              <a:gd name="connsiteY5-278" fmla="*/ 165369 h 1809343"/>
              <a:gd name="connsiteX6-279" fmla="*/ 1294792 w 13239345"/>
              <a:gd name="connsiteY6-280" fmla="*/ 607 h 1809343"/>
              <a:gd name="connsiteX0-281" fmla="*/ 1294792 w 13239345"/>
              <a:gd name="connsiteY0-282" fmla="*/ 607 h 1809343"/>
              <a:gd name="connsiteX1-283" fmla="*/ 6741268 w 13239345"/>
              <a:gd name="connsiteY1-284" fmla="*/ 1643974 h 1809343"/>
              <a:gd name="connsiteX2-285" fmla="*/ 12169303 w 13239345"/>
              <a:gd name="connsiteY2-286" fmla="*/ 0 h 1809343"/>
              <a:gd name="connsiteX3-287" fmla="*/ 13239345 w 13239345"/>
              <a:gd name="connsiteY3-288" fmla="*/ 214007 h 1809343"/>
              <a:gd name="connsiteX4-289" fmla="*/ 6750996 w 13239345"/>
              <a:gd name="connsiteY4-290" fmla="*/ 1809343 h 1809343"/>
              <a:gd name="connsiteX5-291" fmla="*/ 0 w 13239345"/>
              <a:gd name="connsiteY5-292" fmla="*/ 165369 h 1809343"/>
              <a:gd name="connsiteX6-293" fmla="*/ 1294792 w 13239345"/>
              <a:gd name="connsiteY6-294" fmla="*/ 607 h 1809343"/>
              <a:gd name="connsiteX0-295" fmla="*/ 1294792 w 12651516"/>
              <a:gd name="connsiteY0-296" fmla="*/ 607 h 1809343"/>
              <a:gd name="connsiteX1-297" fmla="*/ 6741268 w 12651516"/>
              <a:gd name="connsiteY1-298" fmla="*/ 1643974 h 1809343"/>
              <a:gd name="connsiteX2-299" fmla="*/ 12169303 w 12651516"/>
              <a:gd name="connsiteY2-300" fmla="*/ 0 h 1809343"/>
              <a:gd name="connsiteX3-301" fmla="*/ 12651516 w 12651516"/>
              <a:gd name="connsiteY3-302" fmla="*/ 83379 h 1809343"/>
              <a:gd name="connsiteX4-303" fmla="*/ 6750996 w 12651516"/>
              <a:gd name="connsiteY4-304" fmla="*/ 1809343 h 1809343"/>
              <a:gd name="connsiteX5-305" fmla="*/ 0 w 12651516"/>
              <a:gd name="connsiteY5-306" fmla="*/ 165369 h 1809343"/>
              <a:gd name="connsiteX6-307" fmla="*/ 1294792 w 12651516"/>
              <a:gd name="connsiteY6-308" fmla="*/ 607 h 1809343"/>
              <a:gd name="connsiteX0-309" fmla="*/ 1294792 w 12564431"/>
              <a:gd name="connsiteY0-310" fmla="*/ 607 h 1809343"/>
              <a:gd name="connsiteX1-311" fmla="*/ 6741268 w 12564431"/>
              <a:gd name="connsiteY1-312" fmla="*/ 1643974 h 1809343"/>
              <a:gd name="connsiteX2-313" fmla="*/ 12169303 w 12564431"/>
              <a:gd name="connsiteY2-314" fmla="*/ 0 h 1809343"/>
              <a:gd name="connsiteX3-315" fmla="*/ 12564431 w 12564431"/>
              <a:gd name="connsiteY3-316" fmla="*/ 83379 h 1809343"/>
              <a:gd name="connsiteX4-317" fmla="*/ 6750996 w 12564431"/>
              <a:gd name="connsiteY4-318" fmla="*/ 1809343 h 1809343"/>
              <a:gd name="connsiteX5-319" fmla="*/ 0 w 12564431"/>
              <a:gd name="connsiteY5-320" fmla="*/ 165369 h 1809343"/>
              <a:gd name="connsiteX6-321" fmla="*/ 1294792 w 12564431"/>
              <a:gd name="connsiteY6-322" fmla="*/ 607 h 1809343"/>
              <a:gd name="connsiteX0-323" fmla="*/ 423935 w 11693574"/>
              <a:gd name="connsiteY0-324" fmla="*/ 607 h 1809343"/>
              <a:gd name="connsiteX1-325" fmla="*/ 5870411 w 11693574"/>
              <a:gd name="connsiteY1-326" fmla="*/ 1643974 h 1809343"/>
              <a:gd name="connsiteX2-327" fmla="*/ 11298446 w 11693574"/>
              <a:gd name="connsiteY2-328" fmla="*/ 0 h 1809343"/>
              <a:gd name="connsiteX3-329" fmla="*/ 11693574 w 11693574"/>
              <a:gd name="connsiteY3-330" fmla="*/ 83379 h 1809343"/>
              <a:gd name="connsiteX4-331" fmla="*/ 5880139 w 11693574"/>
              <a:gd name="connsiteY4-332" fmla="*/ 1809343 h 1809343"/>
              <a:gd name="connsiteX5-333" fmla="*/ 0 w 11693574"/>
              <a:gd name="connsiteY5-334" fmla="*/ 45626 h 1809343"/>
              <a:gd name="connsiteX6-335" fmla="*/ 423935 w 11693574"/>
              <a:gd name="connsiteY6-336" fmla="*/ 607 h 1809343"/>
              <a:gd name="connsiteX0-337" fmla="*/ 423935 w 11693574"/>
              <a:gd name="connsiteY0-338" fmla="*/ 607 h 1733143"/>
              <a:gd name="connsiteX1-339" fmla="*/ 5870411 w 11693574"/>
              <a:gd name="connsiteY1-340" fmla="*/ 1643974 h 1733143"/>
              <a:gd name="connsiteX2-341" fmla="*/ 11298446 w 11693574"/>
              <a:gd name="connsiteY2-342" fmla="*/ 0 h 1733143"/>
              <a:gd name="connsiteX3-343" fmla="*/ 11693574 w 11693574"/>
              <a:gd name="connsiteY3-344" fmla="*/ 83379 h 1733143"/>
              <a:gd name="connsiteX4-345" fmla="*/ 5880139 w 11693574"/>
              <a:gd name="connsiteY4-346" fmla="*/ 1733143 h 1733143"/>
              <a:gd name="connsiteX5-347" fmla="*/ 0 w 11693574"/>
              <a:gd name="connsiteY5-348" fmla="*/ 45626 h 1733143"/>
              <a:gd name="connsiteX6-349" fmla="*/ 423935 w 11693574"/>
              <a:gd name="connsiteY6-350" fmla="*/ 607 h 1733143"/>
              <a:gd name="connsiteX0-351" fmla="*/ 423935 w 11709902"/>
              <a:gd name="connsiteY0-352" fmla="*/ 607 h 1733143"/>
              <a:gd name="connsiteX1-353" fmla="*/ 5870411 w 11709902"/>
              <a:gd name="connsiteY1-354" fmla="*/ 1643974 h 1733143"/>
              <a:gd name="connsiteX2-355" fmla="*/ 11298446 w 11709902"/>
              <a:gd name="connsiteY2-356" fmla="*/ 0 h 1733143"/>
              <a:gd name="connsiteX3-357" fmla="*/ 11709902 w 11709902"/>
              <a:gd name="connsiteY3-358" fmla="*/ 83379 h 1733143"/>
              <a:gd name="connsiteX4-359" fmla="*/ 5880139 w 11709902"/>
              <a:gd name="connsiteY4-360" fmla="*/ 1733143 h 1733143"/>
              <a:gd name="connsiteX5-361" fmla="*/ 0 w 11709902"/>
              <a:gd name="connsiteY5-362" fmla="*/ 45626 h 1733143"/>
              <a:gd name="connsiteX6-363" fmla="*/ 423935 w 11709902"/>
              <a:gd name="connsiteY6-364" fmla="*/ 607 h 1733143"/>
              <a:gd name="connsiteX0-365" fmla="*/ 423935 w 11571109"/>
              <a:gd name="connsiteY0-366" fmla="*/ 607 h 1733143"/>
              <a:gd name="connsiteX1-367" fmla="*/ 5870411 w 11571109"/>
              <a:gd name="connsiteY1-368" fmla="*/ 1643974 h 1733143"/>
              <a:gd name="connsiteX2-369" fmla="*/ 11298446 w 11571109"/>
              <a:gd name="connsiteY2-370" fmla="*/ 0 h 1733143"/>
              <a:gd name="connsiteX3-371" fmla="*/ 11571109 w 11571109"/>
              <a:gd name="connsiteY3-372" fmla="*/ 116036 h 1733143"/>
              <a:gd name="connsiteX4-373" fmla="*/ 5880139 w 11571109"/>
              <a:gd name="connsiteY4-374" fmla="*/ 1733143 h 1733143"/>
              <a:gd name="connsiteX5-375" fmla="*/ 0 w 11571109"/>
              <a:gd name="connsiteY5-376" fmla="*/ 45626 h 1733143"/>
              <a:gd name="connsiteX6-377" fmla="*/ 423935 w 11571109"/>
              <a:gd name="connsiteY6-378" fmla="*/ 607 h 1733143"/>
              <a:gd name="connsiteX0-379" fmla="*/ 423935 w 11579274"/>
              <a:gd name="connsiteY0-380" fmla="*/ 607 h 1733143"/>
              <a:gd name="connsiteX1-381" fmla="*/ 5870411 w 11579274"/>
              <a:gd name="connsiteY1-382" fmla="*/ 1643974 h 1733143"/>
              <a:gd name="connsiteX2-383" fmla="*/ 11298446 w 11579274"/>
              <a:gd name="connsiteY2-384" fmla="*/ 0 h 1733143"/>
              <a:gd name="connsiteX3-385" fmla="*/ 11579274 w 11579274"/>
              <a:gd name="connsiteY3-386" fmla="*/ 116036 h 1733143"/>
              <a:gd name="connsiteX4-387" fmla="*/ 5880139 w 11579274"/>
              <a:gd name="connsiteY4-388" fmla="*/ 1733143 h 1733143"/>
              <a:gd name="connsiteX5-389" fmla="*/ 0 w 11579274"/>
              <a:gd name="connsiteY5-390" fmla="*/ 45626 h 1733143"/>
              <a:gd name="connsiteX6-391" fmla="*/ 423935 w 11579274"/>
              <a:gd name="connsiteY6-392" fmla="*/ 607 h 1733143"/>
              <a:gd name="connsiteX0-393" fmla="*/ 423935 w 11579274"/>
              <a:gd name="connsiteY0-394" fmla="*/ 0 h 1732536"/>
              <a:gd name="connsiteX1-395" fmla="*/ 5870411 w 11579274"/>
              <a:gd name="connsiteY1-396" fmla="*/ 1643367 h 1732536"/>
              <a:gd name="connsiteX2-397" fmla="*/ 11233132 w 11579274"/>
              <a:gd name="connsiteY2-398" fmla="*/ 48379 h 1732536"/>
              <a:gd name="connsiteX3-399" fmla="*/ 11579274 w 11579274"/>
              <a:gd name="connsiteY3-400" fmla="*/ 115429 h 1732536"/>
              <a:gd name="connsiteX4-401" fmla="*/ 5880139 w 11579274"/>
              <a:gd name="connsiteY4-402" fmla="*/ 1732536 h 1732536"/>
              <a:gd name="connsiteX5-403" fmla="*/ 0 w 11579274"/>
              <a:gd name="connsiteY5-404" fmla="*/ 45019 h 1732536"/>
              <a:gd name="connsiteX6-405" fmla="*/ 423935 w 11579274"/>
              <a:gd name="connsiteY6-406" fmla="*/ 0 h 1732536"/>
              <a:gd name="connsiteX0-407" fmla="*/ 423935 w 11579274"/>
              <a:gd name="connsiteY0-408" fmla="*/ 0 h 1732536"/>
              <a:gd name="connsiteX1-409" fmla="*/ 5870411 w 11579274"/>
              <a:gd name="connsiteY1-410" fmla="*/ 1643367 h 1732536"/>
              <a:gd name="connsiteX2-411" fmla="*/ 11241297 w 11579274"/>
              <a:gd name="connsiteY2-412" fmla="*/ 32050 h 1732536"/>
              <a:gd name="connsiteX3-413" fmla="*/ 11579274 w 11579274"/>
              <a:gd name="connsiteY3-414" fmla="*/ 115429 h 1732536"/>
              <a:gd name="connsiteX4-415" fmla="*/ 5880139 w 11579274"/>
              <a:gd name="connsiteY4-416" fmla="*/ 1732536 h 1732536"/>
              <a:gd name="connsiteX5-417" fmla="*/ 0 w 11579274"/>
              <a:gd name="connsiteY5-418" fmla="*/ 45019 h 1732536"/>
              <a:gd name="connsiteX6-419" fmla="*/ 423935 w 11579274"/>
              <a:gd name="connsiteY6-420" fmla="*/ 0 h 1732536"/>
              <a:gd name="connsiteX0-421" fmla="*/ 423935 w 11579274"/>
              <a:gd name="connsiteY0-422" fmla="*/ 0 h 1732536"/>
              <a:gd name="connsiteX1-423" fmla="*/ 5870411 w 11579274"/>
              <a:gd name="connsiteY1-424" fmla="*/ 1643367 h 1732536"/>
              <a:gd name="connsiteX2-425" fmla="*/ 11241297 w 11579274"/>
              <a:gd name="connsiteY2-426" fmla="*/ 32050 h 1732536"/>
              <a:gd name="connsiteX3-427" fmla="*/ 11579274 w 11579274"/>
              <a:gd name="connsiteY3-428" fmla="*/ 115429 h 1732536"/>
              <a:gd name="connsiteX4-429" fmla="*/ 5880139 w 11579274"/>
              <a:gd name="connsiteY4-430" fmla="*/ 1732536 h 1732536"/>
              <a:gd name="connsiteX5-431" fmla="*/ 0 w 11579274"/>
              <a:gd name="connsiteY5-432" fmla="*/ 45019 h 1732536"/>
              <a:gd name="connsiteX6-433" fmla="*/ 423935 w 11579274"/>
              <a:gd name="connsiteY6-434" fmla="*/ 0 h 1732536"/>
              <a:gd name="connsiteX0-435" fmla="*/ 423935 w 11579274"/>
              <a:gd name="connsiteY0-436" fmla="*/ 0 h 1732536"/>
              <a:gd name="connsiteX1-437" fmla="*/ 5870411 w 11579274"/>
              <a:gd name="connsiteY1-438" fmla="*/ 1643367 h 1732536"/>
              <a:gd name="connsiteX2-439" fmla="*/ 11224968 w 11579274"/>
              <a:gd name="connsiteY2-440" fmla="*/ 48379 h 1732536"/>
              <a:gd name="connsiteX3-441" fmla="*/ 11579274 w 11579274"/>
              <a:gd name="connsiteY3-442" fmla="*/ 115429 h 1732536"/>
              <a:gd name="connsiteX4-443" fmla="*/ 5880139 w 11579274"/>
              <a:gd name="connsiteY4-444" fmla="*/ 1732536 h 1732536"/>
              <a:gd name="connsiteX5-445" fmla="*/ 0 w 11579274"/>
              <a:gd name="connsiteY5-446" fmla="*/ 45019 h 1732536"/>
              <a:gd name="connsiteX6-447" fmla="*/ 423935 w 11579274"/>
              <a:gd name="connsiteY6-448" fmla="*/ 0 h 1732536"/>
              <a:gd name="connsiteX0-449" fmla="*/ 219828 w 11375167"/>
              <a:gd name="connsiteY0-450" fmla="*/ 0 h 1732536"/>
              <a:gd name="connsiteX1-451" fmla="*/ 5666304 w 11375167"/>
              <a:gd name="connsiteY1-452" fmla="*/ 1643367 h 1732536"/>
              <a:gd name="connsiteX2-453" fmla="*/ 11020861 w 11375167"/>
              <a:gd name="connsiteY2-454" fmla="*/ 48379 h 1732536"/>
              <a:gd name="connsiteX3-455" fmla="*/ 11375167 w 11375167"/>
              <a:gd name="connsiteY3-456" fmla="*/ 115429 h 1732536"/>
              <a:gd name="connsiteX4-457" fmla="*/ 5676032 w 11375167"/>
              <a:gd name="connsiteY4-458" fmla="*/ 1732536 h 1732536"/>
              <a:gd name="connsiteX5-459" fmla="*/ 0 w 11375167"/>
              <a:gd name="connsiteY5-460" fmla="*/ 77676 h 1732536"/>
              <a:gd name="connsiteX6-461" fmla="*/ 219828 w 11375167"/>
              <a:gd name="connsiteY6-462" fmla="*/ 0 h 1732536"/>
              <a:gd name="connsiteX0-463" fmla="*/ 293307 w 11375167"/>
              <a:gd name="connsiteY0-464" fmla="*/ 0 h 1708044"/>
              <a:gd name="connsiteX1-465" fmla="*/ 5666304 w 11375167"/>
              <a:gd name="connsiteY1-466" fmla="*/ 1618875 h 1708044"/>
              <a:gd name="connsiteX2-467" fmla="*/ 11020861 w 11375167"/>
              <a:gd name="connsiteY2-468" fmla="*/ 23887 h 1708044"/>
              <a:gd name="connsiteX3-469" fmla="*/ 11375167 w 11375167"/>
              <a:gd name="connsiteY3-470" fmla="*/ 90937 h 1708044"/>
              <a:gd name="connsiteX4-471" fmla="*/ 5676032 w 11375167"/>
              <a:gd name="connsiteY4-472" fmla="*/ 1708044 h 1708044"/>
              <a:gd name="connsiteX5-473" fmla="*/ 0 w 11375167"/>
              <a:gd name="connsiteY5-474" fmla="*/ 53184 h 1708044"/>
              <a:gd name="connsiteX6-475" fmla="*/ 293307 w 11375167"/>
              <a:gd name="connsiteY6-476" fmla="*/ 0 h 1708044"/>
              <a:gd name="connsiteX0-477" fmla="*/ 317800 w 11375167"/>
              <a:gd name="connsiteY0-478" fmla="*/ 606 h 1684157"/>
              <a:gd name="connsiteX1-479" fmla="*/ 5666304 w 11375167"/>
              <a:gd name="connsiteY1-480" fmla="*/ 1594988 h 1684157"/>
              <a:gd name="connsiteX2-481" fmla="*/ 11020861 w 11375167"/>
              <a:gd name="connsiteY2-482" fmla="*/ 0 h 1684157"/>
              <a:gd name="connsiteX3-483" fmla="*/ 11375167 w 11375167"/>
              <a:gd name="connsiteY3-484" fmla="*/ 67050 h 1684157"/>
              <a:gd name="connsiteX4-485" fmla="*/ 5676032 w 11375167"/>
              <a:gd name="connsiteY4-486" fmla="*/ 1684157 h 1684157"/>
              <a:gd name="connsiteX5-487" fmla="*/ 0 w 11375167"/>
              <a:gd name="connsiteY5-488" fmla="*/ 29297 h 1684157"/>
              <a:gd name="connsiteX6-489" fmla="*/ 317800 w 11375167"/>
              <a:gd name="connsiteY6-490" fmla="*/ 606 h 1684157"/>
              <a:gd name="connsiteX0-491" fmla="*/ 285142 w 11342509"/>
              <a:gd name="connsiteY0-492" fmla="*/ 606 h 1684157"/>
              <a:gd name="connsiteX1-493" fmla="*/ 5633646 w 11342509"/>
              <a:gd name="connsiteY1-494" fmla="*/ 1594988 h 1684157"/>
              <a:gd name="connsiteX2-495" fmla="*/ 10988203 w 11342509"/>
              <a:gd name="connsiteY2-496" fmla="*/ 0 h 1684157"/>
              <a:gd name="connsiteX3-497" fmla="*/ 11342509 w 11342509"/>
              <a:gd name="connsiteY3-498" fmla="*/ 67050 h 1684157"/>
              <a:gd name="connsiteX4-499" fmla="*/ 5643374 w 11342509"/>
              <a:gd name="connsiteY4-500" fmla="*/ 1684157 h 1684157"/>
              <a:gd name="connsiteX5-501" fmla="*/ 0 w 11342509"/>
              <a:gd name="connsiteY5-502" fmla="*/ 29297 h 1684157"/>
              <a:gd name="connsiteX6-503" fmla="*/ 285142 w 11342509"/>
              <a:gd name="connsiteY6-504" fmla="*/ 606 h 1684157"/>
              <a:gd name="connsiteX0-505" fmla="*/ 276977 w 11342509"/>
              <a:gd name="connsiteY0-506" fmla="*/ 0 h 1691715"/>
              <a:gd name="connsiteX1-507" fmla="*/ 5633646 w 11342509"/>
              <a:gd name="connsiteY1-508" fmla="*/ 1602546 h 1691715"/>
              <a:gd name="connsiteX2-509" fmla="*/ 10988203 w 11342509"/>
              <a:gd name="connsiteY2-510" fmla="*/ 7558 h 1691715"/>
              <a:gd name="connsiteX3-511" fmla="*/ 11342509 w 11342509"/>
              <a:gd name="connsiteY3-512" fmla="*/ 74608 h 1691715"/>
              <a:gd name="connsiteX4-513" fmla="*/ 5643374 w 11342509"/>
              <a:gd name="connsiteY4-514" fmla="*/ 1691715 h 1691715"/>
              <a:gd name="connsiteX5-515" fmla="*/ 0 w 11342509"/>
              <a:gd name="connsiteY5-516" fmla="*/ 36855 h 1691715"/>
              <a:gd name="connsiteX6-517" fmla="*/ 276977 w 11342509"/>
              <a:gd name="connsiteY6-518" fmla="*/ 0 h 1691715"/>
              <a:gd name="connsiteX0-519" fmla="*/ 276977 w 11342509"/>
              <a:gd name="connsiteY0-520" fmla="*/ 0 h 1691715"/>
              <a:gd name="connsiteX1-521" fmla="*/ 5633646 w 11342509"/>
              <a:gd name="connsiteY1-522" fmla="*/ 1602546 h 1691715"/>
              <a:gd name="connsiteX2-523" fmla="*/ 11018020 w 11342509"/>
              <a:gd name="connsiteY2-524" fmla="*/ 17498 h 1691715"/>
              <a:gd name="connsiteX3-525" fmla="*/ 11342509 w 11342509"/>
              <a:gd name="connsiteY3-526" fmla="*/ 74608 h 1691715"/>
              <a:gd name="connsiteX4-527" fmla="*/ 5643374 w 11342509"/>
              <a:gd name="connsiteY4-528" fmla="*/ 1691715 h 1691715"/>
              <a:gd name="connsiteX5-529" fmla="*/ 0 w 11342509"/>
              <a:gd name="connsiteY5-530" fmla="*/ 36855 h 1691715"/>
              <a:gd name="connsiteX6-531" fmla="*/ 276977 w 11342509"/>
              <a:gd name="connsiteY6-532" fmla="*/ 0 h 1691715"/>
              <a:gd name="connsiteX0-533" fmla="*/ 276977 w 11342509"/>
              <a:gd name="connsiteY0-534" fmla="*/ 0 h 1691715"/>
              <a:gd name="connsiteX1-535" fmla="*/ 5633646 w 11342509"/>
              <a:gd name="connsiteY1-536" fmla="*/ 1602546 h 1691715"/>
              <a:gd name="connsiteX2-537" fmla="*/ 11018020 w 11342509"/>
              <a:gd name="connsiteY2-538" fmla="*/ 17498 h 1691715"/>
              <a:gd name="connsiteX3-539" fmla="*/ 11342509 w 11342509"/>
              <a:gd name="connsiteY3-540" fmla="*/ 74608 h 1691715"/>
              <a:gd name="connsiteX4-541" fmla="*/ 5643374 w 11342509"/>
              <a:gd name="connsiteY4-542" fmla="*/ 1691715 h 1691715"/>
              <a:gd name="connsiteX5-543" fmla="*/ 0 w 11342509"/>
              <a:gd name="connsiteY5-544" fmla="*/ 36855 h 1691715"/>
              <a:gd name="connsiteX6-545" fmla="*/ 276977 w 11342509"/>
              <a:gd name="connsiteY6-546" fmla="*/ 0 h 1691715"/>
              <a:gd name="connsiteX0-547" fmla="*/ 276977 w 11342509"/>
              <a:gd name="connsiteY0-548" fmla="*/ 0 h 1691715"/>
              <a:gd name="connsiteX1-549" fmla="*/ 5633646 w 11342509"/>
              <a:gd name="connsiteY1-550" fmla="*/ 1602546 h 1691715"/>
              <a:gd name="connsiteX2-551" fmla="*/ 11047837 w 11342509"/>
              <a:gd name="connsiteY2-552" fmla="*/ 17498 h 1691715"/>
              <a:gd name="connsiteX3-553" fmla="*/ 11342509 w 11342509"/>
              <a:gd name="connsiteY3-554" fmla="*/ 74608 h 1691715"/>
              <a:gd name="connsiteX4-555" fmla="*/ 5643374 w 11342509"/>
              <a:gd name="connsiteY4-556" fmla="*/ 1691715 h 1691715"/>
              <a:gd name="connsiteX5-557" fmla="*/ 0 w 11342509"/>
              <a:gd name="connsiteY5-558" fmla="*/ 36855 h 1691715"/>
              <a:gd name="connsiteX6-559" fmla="*/ 276977 w 11342509"/>
              <a:gd name="connsiteY6-560" fmla="*/ 0 h 1691715"/>
              <a:gd name="connsiteX0-561" fmla="*/ 276977 w 11342509"/>
              <a:gd name="connsiteY0-562" fmla="*/ 0 h 1691715"/>
              <a:gd name="connsiteX1-563" fmla="*/ 5633646 w 11342509"/>
              <a:gd name="connsiteY1-564" fmla="*/ 1602546 h 1691715"/>
              <a:gd name="connsiteX2-565" fmla="*/ 11080494 w 11342509"/>
              <a:gd name="connsiteY2-566" fmla="*/ 17498 h 1691715"/>
              <a:gd name="connsiteX3-567" fmla="*/ 11342509 w 11342509"/>
              <a:gd name="connsiteY3-568" fmla="*/ 74608 h 1691715"/>
              <a:gd name="connsiteX4-569" fmla="*/ 5643374 w 11342509"/>
              <a:gd name="connsiteY4-570" fmla="*/ 1691715 h 1691715"/>
              <a:gd name="connsiteX5-571" fmla="*/ 0 w 11342509"/>
              <a:gd name="connsiteY5-572" fmla="*/ 36855 h 1691715"/>
              <a:gd name="connsiteX6-573" fmla="*/ 276977 w 11342509"/>
              <a:gd name="connsiteY6-574" fmla="*/ 0 h 1691715"/>
              <a:gd name="connsiteX0-575" fmla="*/ 276977 w 11342509"/>
              <a:gd name="connsiteY0-576" fmla="*/ 0 h 1691715"/>
              <a:gd name="connsiteX1-577" fmla="*/ 5633646 w 11342509"/>
              <a:gd name="connsiteY1-578" fmla="*/ 1602546 h 1691715"/>
              <a:gd name="connsiteX2-579" fmla="*/ 11080494 w 11342509"/>
              <a:gd name="connsiteY2-580" fmla="*/ 17498 h 1691715"/>
              <a:gd name="connsiteX3-581" fmla="*/ 11342509 w 11342509"/>
              <a:gd name="connsiteY3-582" fmla="*/ 74608 h 1691715"/>
              <a:gd name="connsiteX4-583" fmla="*/ 5643374 w 11342509"/>
              <a:gd name="connsiteY4-584" fmla="*/ 1691715 h 1691715"/>
              <a:gd name="connsiteX5-585" fmla="*/ 0 w 11342509"/>
              <a:gd name="connsiteY5-586" fmla="*/ 36855 h 1691715"/>
              <a:gd name="connsiteX6-587" fmla="*/ 276977 w 11342509"/>
              <a:gd name="connsiteY6-588" fmla="*/ 0 h 1691715"/>
              <a:gd name="connsiteX0-589" fmla="*/ 276977 w 11342509"/>
              <a:gd name="connsiteY0-590" fmla="*/ 0 h 1691715"/>
              <a:gd name="connsiteX1-591" fmla="*/ 5633646 w 11342509"/>
              <a:gd name="connsiteY1-592" fmla="*/ 1602546 h 1691715"/>
              <a:gd name="connsiteX2-593" fmla="*/ 11080494 w 11342509"/>
              <a:gd name="connsiteY2-594" fmla="*/ 17498 h 1691715"/>
              <a:gd name="connsiteX3-595" fmla="*/ 11342509 w 11342509"/>
              <a:gd name="connsiteY3-596" fmla="*/ 74608 h 1691715"/>
              <a:gd name="connsiteX4-597" fmla="*/ 5643374 w 11342509"/>
              <a:gd name="connsiteY4-598" fmla="*/ 1691715 h 1691715"/>
              <a:gd name="connsiteX5-599" fmla="*/ 0 w 11342509"/>
              <a:gd name="connsiteY5-600" fmla="*/ 36855 h 1691715"/>
              <a:gd name="connsiteX6-601" fmla="*/ 276977 w 11342509"/>
              <a:gd name="connsiteY6-602" fmla="*/ 0 h 1691715"/>
              <a:gd name="connsiteX0-603" fmla="*/ 276977 w 11342509"/>
              <a:gd name="connsiteY0-604" fmla="*/ 0 h 1691715"/>
              <a:gd name="connsiteX1-605" fmla="*/ 5643806 w 11342509"/>
              <a:gd name="connsiteY1-606" fmla="*/ 1602546 h 1691715"/>
              <a:gd name="connsiteX2-607" fmla="*/ 11080494 w 11342509"/>
              <a:gd name="connsiteY2-608" fmla="*/ 17498 h 1691715"/>
              <a:gd name="connsiteX3-609" fmla="*/ 11342509 w 11342509"/>
              <a:gd name="connsiteY3-610" fmla="*/ 74608 h 1691715"/>
              <a:gd name="connsiteX4-611" fmla="*/ 5643374 w 11342509"/>
              <a:gd name="connsiteY4-612" fmla="*/ 1691715 h 1691715"/>
              <a:gd name="connsiteX5-613" fmla="*/ 0 w 11342509"/>
              <a:gd name="connsiteY5-614" fmla="*/ 36855 h 1691715"/>
              <a:gd name="connsiteX6-615" fmla="*/ 276977 w 11342509"/>
              <a:gd name="connsiteY6-616" fmla="*/ 0 h 169171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3" cstate="print"/>
          <a:stretch>
            <a:fillRect/>
          </a:stretch>
        </p:blipFill>
        <p:spPr>
          <a:xfrm>
            <a:off x="4453730" y="4619682"/>
            <a:ext cx="3284503" cy="722193"/>
          </a:xfrm>
          <a:prstGeom prst="rect">
            <a:avLst/>
          </a:prstGeom>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567"/>
            <a:ext cx="5022689" cy="6857433"/>
          </a:xfrm>
          <a:prstGeom prst="rect">
            <a:avLst/>
          </a:prstGeom>
        </p:spPr>
      </p:pic>
      <p:sp>
        <p:nvSpPr>
          <p:cNvPr id="3" name="矩形 白1"/>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cs typeface="+mn-ea"/>
              <a:sym typeface="+mn-lt"/>
            </a:endParaRP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t="15558" b="38705"/>
          <a:stretch>
            <a:fillRect/>
          </a:stretch>
        </p:blipFill>
        <p:spPr>
          <a:xfrm>
            <a:off x="1" y="0"/>
            <a:ext cx="12192000" cy="2290219"/>
          </a:xfrm>
          <a:prstGeom prst="rect">
            <a:avLst/>
          </a:prstGeom>
        </p:spPr>
      </p:pic>
      <p:sp>
        <p:nvSpPr>
          <p:cNvPr id="10" name="矩形 9"/>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4" cstate="print"/>
          <a:stretch>
            <a:fillRect/>
          </a:stretch>
        </p:blipFill>
        <p:spPr>
          <a:xfrm>
            <a:off x="5018002" y="973061"/>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 name="直接连接符 3"/>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srcRect l="49471"/>
          <a:stretch>
            <a:fillRect/>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srcRect r="49912"/>
          <a:stretch>
            <a:fillRect/>
          </a:stretch>
        </p:blipFill>
        <p:spPr>
          <a:xfrm>
            <a:off x="8928190" y="163258"/>
            <a:ext cx="3269562" cy="6531481"/>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stretch>
            <a:fillRect/>
          </a:stretch>
        </p:blipFill>
        <p:spPr>
          <a:xfrm>
            <a:off x="9019185" y="4400550"/>
            <a:ext cx="4601216" cy="4606655"/>
          </a:xfrm>
          <a:prstGeom prst="rect">
            <a:avLst/>
          </a:prstGeom>
        </p:spPr>
      </p:pic>
      <p:pic>
        <p:nvPicPr>
          <p:cNvPr id="2" name="图片 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Lst>
          </a:blip>
          <a:srcRect t="-74" b="12515"/>
          <a:stretch>
            <a:fillRect/>
          </a:stretch>
        </p:blipFill>
        <p:spPr>
          <a:xfrm>
            <a:off x="0" y="0"/>
            <a:ext cx="12191999" cy="4400550"/>
          </a:xfrm>
          <a:prstGeom prst="rect">
            <a:avLst/>
          </a:prstGeom>
        </p:spPr>
      </p:pic>
      <p:sp>
        <p:nvSpPr>
          <p:cNvPr id="5" name="矩形 4"/>
          <p:cNvSpPr/>
          <p:nvPr userDrawn="1"/>
        </p:nvSpPr>
        <p:spPr>
          <a:xfrm>
            <a:off x="0" y="4408331"/>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5" cstate="print"/>
          <a:stretch>
            <a:fillRect/>
          </a:stretch>
        </p:blipFill>
        <p:spPr>
          <a:xfrm>
            <a:off x="9701847" y="142154"/>
            <a:ext cx="2242503" cy="627682"/>
          </a:xfrm>
          <a:prstGeom prst="rect">
            <a:avLst/>
          </a:prstGeom>
        </p:spPr>
      </p:pic>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grpSp>
        <p:nvGrpSpPr>
          <p:cNvPr id="56" name="组合 55"/>
          <p:cNvGrpSpPr/>
          <p:nvPr userDrawn="1"/>
        </p:nvGrpSpPr>
        <p:grpSpPr>
          <a:xfrm>
            <a:off x="598941" y="6399999"/>
            <a:ext cx="2542613" cy="276499"/>
            <a:chOff x="598941" y="6399999"/>
            <a:chExt cx="2542613" cy="276499"/>
          </a:xfrm>
          <a:solidFill>
            <a:schemeClr val="bg1"/>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989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stretch>
            <a:fillRect/>
          </a:stretch>
        </p:blipFill>
        <p:spPr>
          <a:xfrm>
            <a:off x="9837818" y="252089"/>
            <a:ext cx="1969223" cy="432990"/>
          </a:xfrm>
          <a:prstGeom prst="rect">
            <a:avLst/>
          </a:prstGeom>
        </p:spPr>
      </p:pic>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PA-矩形 7"/>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stretch>
            <a:fillRect/>
          </a:stretch>
        </p:blipFill>
        <p:spPr>
          <a:xfrm>
            <a:off x="-2610651" y="161103"/>
            <a:ext cx="6791691" cy="6535792"/>
          </a:xfrm>
          <a:prstGeom prst="rect">
            <a:avLst/>
          </a:prstGeom>
        </p:spPr>
      </p:pic>
      <p:sp>
        <p:nvSpPr>
          <p:cNvPr id="3" name="矩形 2"/>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pPr>
            <a:endParaRPr lang="zh-CN" altLang="en-US" dirty="0">
              <a:cs typeface="+mn-ea"/>
              <a:sym typeface="+mn-lt"/>
            </a:endParaRPr>
          </a:p>
        </p:txBody>
      </p:sp>
      <p:sp>
        <p:nvSpPr>
          <p:cNvPr id="31" name="任意多边形: 形状 30"/>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1" fmla="*/ 0 w 6415214"/>
              <a:gd name="connsiteY0-2" fmla="*/ 171407 h 262847"/>
              <a:gd name="connsiteX1-3" fmla="*/ 6415214 w 6415214"/>
              <a:gd name="connsiteY1-4" fmla="*/ 171407 h 262847"/>
              <a:gd name="connsiteX2-5" fmla="*/ 6415214 w 6415214"/>
              <a:gd name="connsiteY2-6" fmla="*/ 100390 h 262847"/>
              <a:gd name="connsiteX3-7" fmla="*/ 511261 w 6415214"/>
              <a:gd name="connsiteY3-8" fmla="*/ 100390 h 262847"/>
              <a:gd name="connsiteX4-9" fmla="*/ 229919 w 6415214"/>
              <a:gd name="connsiteY4-10" fmla="*/ 0 h 262847"/>
              <a:gd name="connsiteX5-11" fmla="*/ 229919 w 6415214"/>
              <a:gd name="connsiteY5-12" fmla="*/ 100390 h 262847"/>
              <a:gd name="connsiteX6-13" fmla="*/ 0 w 6415214"/>
              <a:gd name="connsiteY6-14" fmla="*/ 100390 h 262847"/>
              <a:gd name="connsiteX7" fmla="*/ 91440 w 6415214"/>
              <a:gd name="connsiteY7" fmla="*/ 262847 h 262847"/>
              <a:gd name="connsiteX0-15" fmla="*/ 0 w 6415214"/>
              <a:gd name="connsiteY0-16" fmla="*/ 171407 h 171407"/>
              <a:gd name="connsiteX1-17" fmla="*/ 6415214 w 6415214"/>
              <a:gd name="connsiteY1-18" fmla="*/ 171407 h 171407"/>
              <a:gd name="connsiteX2-19" fmla="*/ 6415214 w 6415214"/>
              <a:gd name="connsiteY2-20" fmla="*/ 100390 h 171407"/>
              <a:gd name="connsiteX3-21" fmla="*/ 511261 w 6415214"/>
              <a:gd name="connsiteY3-22" fmla="*/ 100390 h 171407"/>
              <a:gd name="connsiteX4-23" fmla="*/ 229919 w 6415214"/>
              <a:gd name="connsiteY4-24" fmla="*/ 0 h 171407"/>
              <a:gd name="connsiteX5-25" fmla="*/ 229919 w 6415214"/>
              <a:gd name="connsiteY5-26" fmla="*/ 100390 h 171407"/>
              <a:gd name="connsiteX6-27" fmla="*/ 0 w 6415214"/>
              <a:gd name="connsiteY6-28" fmla="*/ 100390 h 171407"/>
              <a:gd name="connsiteX0-29" fmla="*/ 0 w 6415214"/>
              <a:gd name="connsiteY0-30" fmla="*/ 171407 h 171407"/>
              <a:gd name="connsiteX1-31" fmla="*/ 6415214 w 6415214"/>
              <a:gd name="connsiteY1-32" fmla="*/ 100390 h 171407"/>
              <a:gd name="connsiteX2-33" fmla="*/ 511261 w 6415214"/>
              <a:gd name="connsiteY2-34" fmla="*/ 100390 h 171407"/>
              <a:gd name="connsiteX3-35" fmla="*/ 229919 w 6415214"/>
              <a:gd name="connsiteY3-36" fmla="*/ 0 h 171407"/>
              <a:gd name="connsiteX4-37" fmla="*/ 229919 w 6415214"/>
              <a:gd name="connsiteY4-38" fmla="*/ 100390 h 171407"/>
              <a:gd name="connsiteX5-39" fmla="*/ 0 w 6415214"/>
              <a:gd name="connsiteY5-40" fmla="*/ 100390 h 171407"/>
              <a:gd name="connsiteX0-41" fmla="*/ 6415214 w 6415214"/>
              <a:gd name="connsiteY0-42" fmla="*/ 100390 h 100390"/>
              <a:gd name="connsiteX1-43" fmla="*/ 511261 w 6415214"/>
              <a:gd name="connsiteY1-44" fmla="*/ 100390 h 100390"/>
              <a:gd name="connsiteX2-45" fmla="*/ 229919 w 6415214"/>
              <a:gd name="connsiteY2-46" fmla="*/ 0 h 100390"/>
              <a:gd name="connsiteX3-47" fmla="*/ 229919 w 6415214"/>
              <a:gd name="connsiteY3-48" fmla="*/ 100390 h 100390"/>
              <a:gd name="connsiteX4-49" fmla="*/ 0 w 6415214"/>
              <a:gd name="connsiteY4-50" fmla="*/ 100390 h 100390"/>
              <a:gd name="connsiteX0-51" fmla="*/ 6415214 w 6415214"/>
              <a:gd name="connsiteY0-52" fmla="*/ 195640 h 195640"/>
              <a:gd name="connsiteX1-53" fmla="*/ 511261 w 6415214"/>
              <a:gd name="connsiteY1-54" fmla="*/ 195640 h 195640"/>
              <a:gd name="connsiteX2-55" fmla="*/ 227538 w 6415214"/>
              <a:gd name="connsiteY2-56" fmla="*/ 0 h 195640"/>
              <a:gd name="connsiteX3-57" fmla="*/ 229919 w 6415214"/>
              <a:gd name="connsiteY3-58" fmla="*/ 195640 h 195640"/>
              <a:gd name="connsiteX4-59" fmla="*/ 0 w 6415214"/>
              <a:gd name="connsiteY4-60" fmla="*/ 195640 h 195640"/>
              <a:gd name="connsiteX0-61" fmla="*/ 6415214 w 6415214"/>
              <a:gd name="connsiteY0-62" fmla="*/ 193259 h 193259"/>
              <a:gd name="connsiteX1-63" fmla="*/ 511261 w 6415214"/>
              <a:gd name="connsiteY1-64" fmla="*/ 193259 h 193259"/>
              <a:gd name="connsiteX2-65" fmla="*/ 232301 w 6415214"/>
              <a:gd name="connsiteY2-66" fmla="*/ 0 h 193259"/>
              <a:gd name="connsiteX3-67" fmla="*/ 229919 w 6415214"/>
              <a:gd name="connsiteY3-68" fmla="*/ 193259 h 193259"/>
              <a:gd name="connsiteX4-69" fmla="*/ 0 w 6415214"/>
              <a:gd name="connsiteY4-70" fmla="*/ 193259 h 19325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cs typeface="+mn-ea"/>
              <a:sym typeface="+mn-lt"/>
            </a:endParaRPr>
          </a:p>
        </p:txBody>
      </p:sp>
      <p:sp>
        <p:nvSpPr>
          <p:cNvPr id="48" name="标题 47"/>
          <p:cNvSpPr>
            <a:spLocks noGrp="1"/>
          </p:cNvSpPr>
          <p:nvPr>
            <p:ph type="title" hasCustomPrompt="1"/>
          </p:nvPr>
        </p:nvSpPr>
        <p:spPr>
          <a:xfrm>
            <a:off x="5113420" y="2558484"/>
            <a:ext cx="6236023"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p:cNvSpPr>
            <a:spLocks noGrp="1"/>
          </p:cNvSpPr>
          <p:nvPr>
            <p:ph type="body" sz="quarter" idx="16" hasCustomPrompt="1"/>
          </p:nvPr>
        </p:nvSpPr>
        <p:spPr>
          <a:xfrm>
            <a:off x="5143364" y="4198880"/>
            <a:ext cx="4065361" cy="3447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pic>
        <p:nvPicPr>
          <p:cNvPr id="8" name="图片 7"/>
          <p:cNvPicPr>
            <a:picLocks noChangeAspect="1"/>
          </p:cNvPicPr>
          <p:nvPr userDrawn="1"/>
        </p:nvPicPr>
        <p:blipFill>
          <a:blip r:embed="rId5" cstate="print"/>
          <a:stretch>
            <a:fillRect/>
          </a:stretch>
        </p:blipFill>
        <p:spPr>
          <a:xfrm>
            <a:off x="1111261" y="2359437"/>
            <a:ext cx="2855386" cy="2169616"/>
          </a:xfrm>
          <a:prstGeom prst="rect">
            <a:avLst/>
          </a:prstGeom>
        </p:spPr>
      </p:pic>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72" name="组合 71"/>
          <p:cNvGrpSpPr/>
          <p:nvPr userDrawn="1"/>
        </p:nvGrpSpPr>
        <p:grpSpPr>
          <a:xfrm>
            <a:off x="598941" y="6399999"/>
            <a:ext cx="2542613" cy="276499"/>
            <a:chOff x="598941" y="6399999"/>
            <a:chExt cx="2542613" cy="276499"/>
          </a:xfrm>
          <a:solidFill>
            <a:schemeClr val="accent3"/>
          </a:solidFill>
        </p:grpSpPr>
        <p:grpSp>
          <p:nvGrpSpPr>
            <p:cNvPr id="73" name="组合 72"/>
            <p:cNvGrpSpPr/>
            <p:nvPr/>
          </p:nvGrpSpPr>
          <p:grpSpPr>
            <a:xfrm>
              <a:off x="2055693" y="6402621"/>
              <a:ext cx="1085861" cy="270805"/>
              <a:chOff x="10340336" y="2247899"/>
              <a:chExt cx="2724438" cy="679451"/>
            </a:xfrm>
            <a:grpFill/>
          </p:grpSpPr>
          <p:sp>
            <p:nvSpPr>
              <p:cNvPr id="8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8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89" name="组合 88"/>
              <p:cNvGrpSpPr/>
              <p:nvPr/>
            </p:nvGrpSpPr>
            <p:grpSpPr>
              <a:xfrm>
                <a:off x="10340336" y="2247899"/>
                <a:ext cx="547688" cy="679451"/>
                <a:chOff x="5548313" y="2084388"/>
                <a:chExt cx="547688" cy="679451"/>
              </a:xfrm>
              <a:grpFill/>
            </p:grpSpPr>
            <p:sp>
              <p:nvSpPr>
                <p:cNvPr id="9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11192276" y="2400300"/>
                <a:ext cx="322175" cy="373063"/>
                <a:chOff x="3792874" y="3138488"/>
                <a:chExt cx="322175" cy="373063"/>
              </a:xfrm>
              <a:grpFill/>
            </p:grpSpPr>
            <p:sp>
              <p:nvSpPr>
                <p:cNvPr id="9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74" name="组合 73"/>
            <p:cNvGrpSpPr/>
            <p:nvPr/>
          </p:nvGrpSpPr>
          <p:grpSpPr>
            <a:xfrm>
              <a:off x="598941" y="6399999"/>
              <a:ext cx="1102619" cy="276499"/>
              <a:chOff x="6738929" y="2270918"/>
              <a:chExt cx="2766486" cy="693738"/>
            </a:xfrm>
            <a:grpFill/>
          </p:grpSpPr>
          <p:grpSp>
            <p:nvGrpSpPr>
              <p:cNvPr id="75" name="组合 74"/>
              <p:cNvGrpSpPr/>
              <p:nvPr/>
            </p:nvGrpSpPr>
            <p:grpSpPr>
              <a:xfrm>
                <a:off x="8180494" y="2355056"/>
                <a:ext cx="484188" cy="509588"/>
                <a:chOff x="6113463" y="3541713"/>
                <a:chExt cx="484188" cy="509588"/>
              </a:xfrm>
              <a:grpFill/>
            </p:grpSpPr>
            <p:sp>
              <p:nvSpPr>
                <p:cNvPr id="8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组合 75"/>
              <p:cNvGrpSpPr/>
              <p:nvPr/>
            </p:nvGrpSpPr>
            <p:grpSpPr>
              <a:xfrm>
                <a:off x="6738929" y="2270918"/>
                <a:ext cx="549275" cy="693738"/>
                <a:chOff x="6108700" y="2066926"/>
                <a:chExt cx="549275" cy="693738"/>
              </a:xfrm>
              <a:grpFill/>
            </p:grpSpPr>
            <p:sp>
              <p:nvSpPr>
                <p:cNvPr id="8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7" name="组合 76"/>
              <p:cNvGrpSpPr/>
              <p:nvPr/>
            </p:nvGrpSpPr>
            <p:grpSpPr>
              <a:xfrm>
                <a:off x="7532962" y="2451100"/>
                <a:ext cx="368300" cy="317500"/>
                <a:chOff x="6186488" y="2930526"/>
                <a:chExt cx="368300" cy="317500"/>
              </a:xfrm>
              <a:grpFill/>
            </p:grpSpPr>
            <p:sp>
              <p:nvSpPr>
                <p:cNvPr id="8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7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grpSp>
        <p:nvGrpSpPr>
          <p:cNvPr id="56" name="组合 55"/>
          <p:cNvGrpSpPr/>
          <p:nvPr userDrawn="1"/>
        </p:nvGrpSpPr>
        <p:grpSpPr>
          <a:xfrm>
            <a:off x="522741" y="6399999"/>
            <a:ext cx="2542613" cy="276499"/>
            <a:chOff x="598941" y="6399999"/>
            <a:chExt cx="2542613" cy="276499"/>
          </a:xfrm>
          <a:solidFill>
            <a:schemeClr val="accent3"/>
          </a:solidFill>
        </p:grpSpPr>
        <p:grpSp>
          <p:nvGrpSpPr>
            <p:cNvPr id="33" name="组合 32"/>
            <p:cNvGrpSpPr/>
            <p:nvPr/>
          </p:nvGrpSpPr>
          <p:grpSpPr>
            <a:xfrm>
              <a:off x="2055693" y="6402621"/>
              <a:ext cx="1085861" cy="270805"/>
              <a:chOff x="10340336" y="2247899"/>
              <a:chExt cx="2724438" cy="679451"/>
            </a:xfrm>
            <a:grpFill/>
          </p:grpSpPr>
          <p:sp>
            <p:nvSpPr>
              <p:cNvPr id="47"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48"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49" name="组合 48"/>
              <p:cNvGrpSpPr/>
              <p:nvPr/>
            </p:nvGrpSpPr>
            <p:grpSpPr>
              <a:xfrm>
                <a:off x="10340336" y="2247899"/>
                <a:ext cx="547688" cy="679451"/>
                <a:chOff x="5548313" y="2084388"/>
                <a:chExt cx="547688" cy="679451"/>
              </a:xfrm>
              <a:grpFill/>
            </p:grpSpPr>
            <p:sp>
              <p:nvSpPr>
                <p:cNvPr id="5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11192276" y="2400300"/>
                <a:ext cx="322175" cy="373063"/>
                <a:chOff x="3792874" y="3138488"/>
                <a:chExt cx="322175" cy="373063"/>
              </a:xfrm>
              <a:grpFill/>
            </p:grpSpPr>
            <p:sp>
              <p:nvSpPr>
                <p:cNvPr id="51"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4" name="组合 33"/>
            <p:cNvGrpSpPr/>
            <p:nvPr/>
          </p:nvGrpSpPr>
          <p:grpSpPr>
            <a:xfrm>
              <a:off x="598941" y="6399999"/>
              <a:ext cx="1102619" cy="276499"/>
              <a:chOff x="6738929" y="2270918"/>
              <a:chExt cx="2766486" cy="693738"/>
            </a:xfrm>
            <a:grpFill/>
          </p:grpSpPr>
          <p:grpSp>
            <p:nvGrpSpPr>
              <p:cNvPr id="35" name="组合 34"/>
              <p:cNvGrpSpPr/>
              <p:nvPr/>
            </p:nvGrpSpPr>
            <p:grpSpPr>
              <a:xfrm>
                <a:off x="8180494" y="2355056"/>
                <a:ext cx="484188" cy="509588"/>
                <a:chOff x="6113463" y="3541713"/>
                <a:chExt cx="484188" cy="509588"/>
              </a:xfrm>
              <a:grpFill/>
            </p:grpSpPr>
            <p:sp>
              <p:nvSpPr>
                <p:cNvPr id="4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6" name="组合 35"/>
              <p:cNvGrpSpPr/>
              <p:nvPr/>
            </p:nvGrpSpPr>
            <p:grpSpPr>
              <a:xfrm>
                <a:off x="6738929" y="2270918"/>
                <a:ext cx="549275" cy="693738"/>
                <a:chOff x="6108700" y="2066926"/>
                <a:chExt cx="549275" cy="693738"/>
              </a:xfrm>
              <a:grpFill/>
            </p:grpSpPr>
            <p:sp>
              <p:nvSpPr>
                <p:cNvPr id="4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7532962" y="2451100"/>
                <a:ext cx="368300" cy="317500"/>
                <a:chOff x="6186488" y="2930526"/>
                <a:chExt cx="368300" cy="317500"/>
              </a:xfrm>
              <a:grpFill/>
            </p:grpSpPr>
            <p:sp>
              <p:nvSpPr>
                <p:cNvPr id="4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3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57" name="图片 56"/>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73355"/>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hq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9" name="任意多边形: 形状 118"/>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06" name="任意多边形: 形状 105"/>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8" name="任意多边形: 形状 117"/>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49" name="任意多边形: 形状 83"/>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50" name="任意多边形: 形状 83"/>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102" name="任意多边形: 形状 101"/>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84" name="任意多边形: 形状 83"/>
          <p:cNvSpPr/>
          <p:nvPr userDrawn="1"/>
        </p:nvSpPr>
        <p:spPr>
          <a:xfrm>
            <a:off x="0"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lnSpc>
                <a:spcPct val="130000"/>
              </a:lnSpc>
            </a:pPr>
            <a:endParaRPr lang="zh-CN" altLang="en-US">
              <a:cs typeface="+mn-ea"/>
            </a:endParaRPr>
          </a:p>
        </p:txBody>
      </p:sp>
      <p:sp>
        <p:nvSpPr>
          <p:cNvPr id="48" name="标题 47"/>
          <p:cNvSpPr>
            <a:spLocks noGrp="1"/>
          </p:cNvSpPr>
          <p:nvPr userDrawn="1">
            <p:ph type="title" hasCustomPrompt="1"/>
          </p:nvPr>
        </p:nvSpPr>
        <p:spPr>
          <a:xfrm>
            <a:off x="515939"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p:cNvSpPr>
            <a:spLocks noGrp="1"/>
          </p:cNvSpPr>
          <p:nvPr userDrawn="1">
            <p:ph type="body" sz="quarter" idx="16" hasCustomPrompt="1"/>
          </p:nvPr>
        </p:nvSpPr>
        <p:spPr>
          <a:xfrm>
            <a:off x="4063320" y="5540739"/>
            <a:ext cx="4065361" cy="3447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指导教师： </a:t>
            </a:r>
            <a:r>
              <a:rPr lang="en-US" altLang="zh-CN" dirty="0"/>
              <a:t>XXX	</a:t>
            </a:r>
            <a:r>
              <a:rPr lang="zh-CN" altLang="en-US" dirty="0"/>
              <a:t>答辩学生： 芃苇</a:t>
            </a:r>
          </a:p>
        </p:txBody>
      </p:sp>
      <p:cxnSp>
        <p:nvCxnSpPr>
          <p:cNvPr id="18" name="直接连接符 17"/>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defRPr/>
            </a:pPr>
            <a:r>
              <a:rPr lang="en-US" altLang="zh-CN" sz="1400" b="1" i="0" spc="100" dirty="0">
                <a:solidFill>
                  <a:schemeClr val="accent3"/>
                </a:solidFill>
                <a:latin typeface="+mn-ea"/>
                <a:ea typeface="+mn-ea"/>
              </a:rPr>
              <a:t>BIT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a:t>
            </a:r>
            <a:r>
              <a:rPr lang="en-US" altLang="zh-CN" sz="1400" b="0" i="0" spc="100" baseline="0" dirty="0">
                <a:solidFill>
                  <a:schemeClr val="accent3"/>
                </a:solidFill>
                <a:latin typeface="+mn-ea"/>
              </a:rPr>
              <a:t> </a:t>
            </a:r>
            <a:r>
              <a:rPr lang="en-US" altLang="zh-CN" sz="1400" b="1" i="0" spc="100" baseline="0" dirty="0">
                <a:solidFill>
                  <a:schemeClr val="accent3"/>
                </a:solidFill>
                <a:latin typeface="+mn-ea"/>
              </a:rPr>
              <a:t>SINCE 1940</a:t>
            </a:r>
            <a:endParaRPr lang="zh-CN" altLang="en-US" sz="1400" b="1" i="0" spc="100" dirty="0">
              <a:solidFill>
                <a:schemeClr val="accent3"/>
              </a:solidFill>
              <a:latin typeface="微软雅黑 Light" panose="020B0502040204020203" pitchFamily="34" charset="-122"/>
              <a:ea typeface="微软雅黑 Light" panose="020B0502040204020203" pitchFamily="34" charset="-122"/>
            </a:endParaRPr>
          </a:p>
        </p:txBody>
      </p:sp>
      <p:grpSp>
        <p:nvGrpSpPr>
          <p:cNvPr id="52" name="组合 51"/>
          <p:cNvGrpSpPr/>
          <p:nvPr userDrawn="1"/>
        </p:nvGrpSpPr>
        <p:grpSpPr>
          <a:xfrm>
            <a:off x="10083479" y="6315185"/>
            <a:ext cx="1765866" cy="192031"/>
            <a:chOff x="598941" y="6399999"/>
            <a:chExt cx="2542613" cy="276499"/>
          </a:xfrm>
          <a:solidFill>
            <a:schemeClr val="bg1">
              <a:lumMod val="65000"/>
            </a:schemeClr>
          </a:solidFill>
        </p:grpSpPr>
        <p:grpSp>
          <p:nvGrpSpPr>
            <p:cNvPr id="53" name="组合 52"/>
            <p:cNvGrpSpPr/>
            <p:nvPr/>
          </p:nvGrpSpPr>
          <p:grpSpPr>
            <a:xfrm>
              <a:off x="2055693" y="6402621"/>
              <a:ext cx="1085861" cy="270805"/>
              <a:chOff x="10340336" y="2247899"/>
              <a:chExt cx="2724438" cy="679451"/>
            </a:xfrm>
            <a:grpFill/>
          </p:grpSpPr>
          <p:sp>
            <p:nvSpPr>
              <p:cNvPr id="89"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90"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340336" y="2247899"/>
                <a:ext cx="547688" cy="679451"/>
                <a:chOff x="5548313" y="2084388"/>
                <a:chExt cx="547688" cy="679451"/>
              </a:xfrm>
              <a:grpFill/>
            </p:grpSpPr>
            <p:sp>
              <p:nvSpPr>
                <p:cNvPr id="9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11192276" y="2400300"/>
                <a:ext cx="322175" cy="373063"/>
                <a:chOff x="3792874" y="3138488"/>
                <a:chExt cx="322175" cy="373063"/>
              </a:xfrm>
              <a:grpFill/>
            </p:grpSpPr>
            <p:sp>
              <p:nvSpPr>
                <p:cNvPr id="93"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4" name="组合 53"/>
            <p:cNvGrpSpPr/>
            <p:nvPr/>
          </p:nvGrpSpPr>
          <p:grpSpPr>
            <a:xfrm>
              <a:off x="598941" y="6399999"/>
              <a:ext cx="1102619" cy="276499"/>
              <a:chOff x="6738929" y="2270918"/>
              <a:chExt cx="2766486" cy="693738"/>
            </a:xfrm>
            <a:grpFill/>
          </p:grpSpPr>
          <p:grpSp>
            <p:nvGrpSpPr>
              <p:cNvPr id="55" name="组合 54"/>
              <p:cNvGrpSpPr/>
              <p:nvPr/>
            </p:nvGrpSpPr>
            <p:grpSpPr>
              <a:xfrm>
                <a:off x="8180494" y="2355056"/>
                <a:ext cx="484188" cy="509588"/>
                <a:chOff x="6113463" y="3541713"/>
                <a:chExt cx="484188" cy="509588"/>
              </a:xfrm>
              <a:grpFill/>
            </p:grpSpPr>
            <p:sp>
              <p:nvSpPr>
                <p:cNvPr id="8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6" name="组合 55"/>
              <p:cNvGrpSpPr/>
              <p:nvPr/>
            </p:nvGrpSpPr>
            <p:grpSpPr>
              <a:xfrm>
                <a:off x="6738929" y="2270918"/>
                <a:ext cx="549275" cy="693738"/>
                <a:chOff x="6108700" y="2066926"/>
                <a:chExt cx="549275" cy="693738"/>
              </a:xfrm>
              <a:grpFill/>
            </p:grpSpPr>
            <p:sp>
              <p:nvSpPr>
                <p:cNvPr id="8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7532962" y="2451100"/>
                <a:ext cx="368300" cy="317500"/>
                <a:chOff x="6186488" y="2930526"/>
                <a:chExt cx="368300" cy="317500"/>
              </a:xfrm>
              <a:grpFill/>
            </p:grpSpPr>
            <p:sp>
              <p:nvSpPr>
                <p:cNvPr id="6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8"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9"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样式2-尾页">
    <p:spTree>
      <p:nvGrpSpPr>
        <p:cNvPr id="1" name=""/>
        <p:cNvGrpSpPr/>
        <p:nvPr/>
      </p:nvGrpSpPr>
      <p:grpSpPr>
        <a:xfrm>
          <a:off x="0" y="0"/>
          <a:ext cx="0" cy="0"/>
          <a:chOff x="0" y="0"/>
          <a:chExt cx="0" cy="0"/>
        </a:xfrm>
      </p:grpSpPr>
      <p:sp>
        <p:nvSpPr>
          <p:cNvPr id="6" name="PA-矩形 7"/>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1" fmla="*/ 0 w 3162300"/>
              <a:gd name="connsiteY0-2" fmla="*/ 2147409 h 2238849"/>
              <a:gd name="connsiteX1-3" fmla="*/ 0 w 3162300"/>
              <a:gd name="connsiteY1-4" fmla="*/ 1565265 h 2238849"/>
              <a:gd name="connsiteX2-5" fmla="*/ 0 w 3162300"/>
              <a:gd name="connsiteY2-6" fmla="*/ 1544697 h 2238849"/>
              <a:gd name="connsiteX3-7" fmla="*/ 0 w 3162300"/>
              <a:gd name="connsiteY3-8" fmla="*/ 0 h 2238849"/>
              <a:gd name="connsiteX4-9" fmla="*/ 1585774 w 3162300"/>
              <a:gd name="connsiteY4-10" fmla="*/ 1112898 h 2238849"/>
              <a:gd name="connsiteX5-11" fmla="*/ 3162300 w 3162300"/>
              <a:gd name="connsiteY5-12" fmla="*/ 0 h 2238849"/>
              <a:gd name="connsiteX6-13" fmla="*/ 3162300 w 3162300"/>
              <a:gd name="connsiteY6-14" fmla="*/ 1544697 h 2238849"/>
              <a:gd name="connsiteX7-15" fmla="*/ 3162300 w 3162300"/>
              <a:gd name="connsiteY7-16" fmla="*/ 1565265 h 2238849"/>
              <a:gd name="connsiteX8-17" fmla="*/ 3162300 w 3162300"/>
              <a:gd name="connsiteY8-18" fmla="*/ 2147409 h 2238849"/>
              <a:gd name="connsiteX9" fmla="*/ 91440 w 3162300"/>
              <a:gd name="connsiteY9" fmla="*/ 2238849 h 2238849"/>
              <a:gd name="connsiteX0-19" fmla="*/ 0 w 3162300"/>
              <a:gd name="connsiteY0-20" fmla="*/ 2147409 h 2147409"/>
              <a:gd name="connsiteX1-21" fmla="*/ 0 w 3162300"/>
              <a:gd name="connsiteY1-22" fmla="*/ 1565265 h 2147409"/>
              <a:gd name="connsiteX2-23" fmla="*/ 0 w 3162300"/>
              <a:gd name="connsiteY2-24" fmla="*/ 1544697 h 2147409"/>
              <a:gd name="connsiteX3-25" fmla="*/ 0 w 3162300"/>
              <a:gd name="connsiteY3-26" fmla="*/ 0 h 2147409"/>
              <a:gd name="connsiteX4-27" fmla="*/ 1585774 w 3162300"/>
              <a:gd name="connsiteY4-28" fmla="*/ 1112898 h 2147409"/>
              <a:gd name="connsiteX5-29" fmla="*/ 3162300 w 3162300"/>
              <a:gd name="connsiteY5-30" fmla="*/ 0 h 2147409"/>
              <a:gd name="connsiteX6-31" fmla="*/ 3162300 w 3162300"/>
              <a:gd name="connsiteY6-32" fmla="*/ 1544697 h 2147409"/>
              <a:gd name="connsiteX7-33" fmla="*/ 3162300 w 3162300"/>
              <a:gd name="connsiteY7-34" fmla="*/ 1565265 h 2147409"/>
              <a:gd name="connsiteX8-35" fmla="*/ 3162300 w 3162300"/>
              <a:gd name="connsiteY8-36" fmla="*/ 2147409 h 214740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1" fmla="*/ 0 w 3162300"/>
              <a:gd name="connsiteY0-2" fmla="*/ 1871961 h 1963401"/>
              <a:gd name="connsiteX1-3" fmla="*/ 0 w 3162300"/>
              <a:gd name="connsiteY1-4" fmla="*/ 0 h 1963401"/>
              <a:gd name="connsiteX2-5" fmla="*/ 3162300 w 3162300"/>
              <a:gd name="connsiteY2-6" fmla="*/ 0 h 1963401"/>
              <a:gd name="connsiteX3-7" fmla="*/ 3162300 w 3162300"/>
              <a:gd name="connsiteY3-8" fmla="*/ 1871961 h 1963401"/>
              <a:gd name="connsiteX4-9" fmla="*/ 91440 w 3162300"/>
              <a:gd name="connsiteY4-10" fmla="*/ 1963401 h 1963401"/>
              <a:gd name="connsiteX0-11" fmla="*/ 0 w 3162300"/>
              <a:gd name="connsiteY0-12" fmla="*/ 1871961 h 1871961"/>
              <a:gd name="connsiteX1-13" fmla="*/ 0 w 3162300"/>
              <a:gd name="connsiteY1-14" fmla="*/ 0 h 1871961"/>
              <a:gd name="connsiteX2-15" fmla="*/ 3162300 w 3162300"/>
              <a:gd name="connsiteY2-16" fmla="*/ 0 h 1871961"/>
              <a:gd name="connsiteX3-17" fmla="*/ 3162300 w 3162300"/>
              <a:gd name="connsiteY3-18" fmla="*/ 1871961 h 1871961"/>
            </a:gdLst>
            <a:ahLst/>
            <a:cxnLst>
              <a:cxn ang="0">
                <a:pos x="connsiteX0-1" y="connsiteY0-2"/>
              </a:cxn>
              <a:cxn ang="0">
                <a:pos x="connsiteX1-3" y="connsiteY1-4"/>
              </a:cxn>
              <a:cxn ang="0">
                <a:pos x="connsiteX2-5" y="connsiteY2-6"/>
              </a:cxn>
              <a:cxn ang="0">
                <a:pos x="connsiteX3-7" y="connsiteY3-8"/>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30000"/>
              </a:lnSpc>
            </a:pPr>
            <a:endParaRPr lang="zh-CN" altLang="en-US">
              <a:cs typeface="+mn-ea"/>
              <a:sym typeface="+mn-lt"/>
            </a:endParaRPr>
          </a:p>
        </p:txBody>
      </p:sp>
      <p:sp>
        <p:nvSpPr>
          <p:cNvPr id="12" name="等腰三角形 11"/>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stretch>
            <a:fillRect/>
          </a:stretch>
        </p:blipFill>
        <p:spPr>
          <a:xfrm>
            <a:off x="4974749" y="1401223"/>
            <a:ext cx="2256308" cy="631546"/>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28" r="23340"/>
          <a:stretch>
            <a:fillRect/>
          </a:stretch>
        </p:blipFill>
        <p:spPr>
          <a:xfrm>
            <a:off x="4303956" y="0"/>
            <a:ext cx="7888043" cy="6858000"/>
          </a:xfrm>
          <a:prstGeom prst="rect">
            <a:avLst/>
          </a:prstGeom>
        </p:spPr>
      </p:pic>
      <p:sp>
        <p:nvSpPr>
          <p:cNvPr id="7" name="矩形 6"/>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 name="图片 12"/>
          <p:cNvPicPr>
            <a:picLocks noChangeAspect="1"/>
          </p:cNvPicPr>
          <p:nvPr userDrawn="1"/>
        </p:nvPicPr>
        <p:blipFill>
          <a:blip r:embed="rId3" cstate="print"/>
          <a:stretch>
            <a:fillRect/>
          </a:stretch>
        </p:blipFill>
        <p:spPr>
          <a:xfrm>
            <a:off x="540452" y="479393"/>
            <a:ext cx="2203058" cy="616640"/>
          </a:xfrm>
          <a:prstGeom prst="rect">
            <a:avLst/>
          </a:prstGeom>
        </p:spPr>
      </p:pic>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srcRect l="15573" r="198"/>
          <a:stretch>
            <a:fillRect/>
          </a:stretch>
        </p:blipFill>
        <p:spPr>
          <a:xfrm>
            <a:off x="0" y="0"/>
            <a:ext cx="8678174" cy="6858000"/>
          </a:xfrm>
          <a:prstGeom prst="rect">
            <a:avLst/>
          </a:prstGeom>
        </p:spPr>
      </p:pic>
      <p:sp>
        <p:nvSpPr>
          <p:cNvPr id="7" name="矩形 6"/>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 name="图片 13"/>
          <p:cNvPicPr>
            <a:picLocks noChangeAspect="1"/>
          </p:cNvPicPr>
          <p:nvPr userDrawn="1"/>
        </p:nvPicPr>
        <p:blipFill>
          <a:blip r:embed="rId3" cstate="print"/>
          <a:stretch>
            <a:fillRect/>
          </a:stretch>
        </p:blipFill>
        <p:spPr>
          <a:xfrm>
            <a:off x="9403566" y="501046"/>
            <a:ext cx="2203058" cy="616640"/>
          </a:xfrm>
          <a:prstGeom prst="rect">
            <a:avLst/>
          </a:prstGeom>
        </p:spPr>
      </p:pic>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4768810" y="7452"/>
            <a:ext cx="7423189" cy="6850548"/>
          </a:xfrm>
          <a:prstGeom prst="rect">
            <a:avLst/>
          </a:prstGeom>
        </p:spPr>
      </p:pic>
      <p:sp>
        <p:nvSpPr>
          <p:cNvPr id="7" name="矩形 6"/>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06026"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540452" y="479393"/>
            <a:ext cx="2203058" cy="616640"/>
          </a:xfrm>
          <a:prstGeom prst="rect">
            <a:avLst/>
          </a:prstGeom>
        </p:spPr>
      </p:pic>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srcRect/>
          <a:stretch>
            <a:fillRect/>
          </a:stretch>
        </p:blipFill>
        <p:spPr>
          <a:xfrm>
            <a:off x="-10414" y="0"/>
            <a:ext cx="8336943" cy="6860043"/>
          </a:xfrm>
          <a:prstGeom prst="rect">
            <a:avLst/>
          </a:prstGeom>
        </p:spPr>
      </p:pic>
      <p:sp>
        <p:nvSpPr>
          <p:cNvPr id="7" name="矩形 6"/>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userDrawn="1"/>
        </p:nvGrpSpPr>
        <p:grpSpPr>
          <a:xfrm>
            <a:off x="7382858" y="5927166"/>
            <a:ext cx="4041392" cy="448671"/>
            <a:chOff x="582366" y="5719539"/>
            <a:chExt cx="6136451" cy="681262"/>
          </a:xfrm>
          <a:gradFill flip="none" rotWithShape="1">
            <a:gsLst>
              <a:gs pos="100000">
                <a:schemeClr val="bg1">
                  <a:alpha val="12000"/>
                </a:schemeClr>
              </a:gs>
              <a:gs pos="0">
                <a:schemeClr val="bg1">
                  <a:alpha val="4000"/>
                </a:schemeClr>
              </a:gs>
            </a:gsLst>
            <a:lin ang="16200000" scaled="1"/>
            <a:tileRect/>
          </a:gradFill>
        </p:grpSpPr>
        <p:grpSp>
          <p:nvGrpSpPr>
            <p:cNvPr id="16" name="组合 15"/>
            <p:cNvGrpSpPr/>
            <p:nvPr/>
          </p:nvGrpSpPr>
          <p:grpSpPr>
            <a:xfrm>
              <a:off x="4043374" y="5725999"/>
              <a:ext cx="2675443" cy="667232"/>
              <a:chOff x="10340336" y="2247899"/>
              <a:chExt cx="2724438" cy="679451"/>
            </a:xfrm>
            <a:grpFill/>
          </p:grpSpPr>
          <p:sp>
            <p:nvSpPr>
              <p:cNvPr id="30" name="Freeform 5"/>
              <p:cNvSpPr/>
              <p:nvPr/>
            </p:nvSpPr>
            <p:spPr bwMode="auto">
              <a:xfrm>
                <a:off x="11868131" y="2285206"/>
                <a:ext cx="534988" cy="603250"/>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31" name="Freeform 6"/>
              <p:cNvSpPr/>
              <p:nvPr/>
            </p:nvSpPr>
            <p:spPr bwMode="auto">
              <a:xfrm>
                <a:off x="12756799" y="2388393"/>
                <a:ext cx="307975" cy="463550"/>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32" name="组合 31"/>
              <p:cNvGrpSpPr/>
              <p:nvPr/>
            </p:nvGrpSpPr>
            <p:grpSpPr>
              <a:xfrm>
                <a:off x="10340336" y="2247899"/>
                <a:ext cx="547688" cy="679451"/>
                <a:chOff x="5548313" y="2084388"/>
                <a:chExt cx="547688" cy="679451"/>
              </a:xfrm>
              <a:grpFill/>
            </p:grpSpPr>
            <p:sp>
              <p:nvSpPr>
                <p:cNvPr id="3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3" name="组合 32"/>
              <p:cNvGrpSpPr/>
              <p:nvPr/>
            </p:nvGrpSpPr>
            <p:grpSpPr>
              <a:xfrm>
                <a:off x="11192276" y="2400300"/>
                <a:ext cx="322175" cy="373063"/>
                <a:chOff x="3792874" y="3138488"/>
                <a:chExt cx="322175" cy="373063"/>
              </a:xfrm>
              <a:grpFill/>
            </p:grpSpPr>
            <p:sp>
              <p:nvSpPr>
                <p:cNvPr id="34" name="Freeform 15"/>
                <p:cNvSpPr/>
                <p:nvPr/>
              </p:nvSpPr>
              <p:spPr bwMode="auto">
                <a:xfrm>
                  <a:off x="3792874" y="3235325"/>
                  <a:ext cx="112625"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6"/>
                <p:cNvSpPr/>
                <p:nvPr/>
              </p:nvSpPr>
              <p:spPr bwMode="auto">
                <a:xfrm>
                  <a:off x="3980111" y="3138488"/>
                  <a:ext cx="134938" cy="373063"/>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7"/>
                <p:cNvSpPr/>
                <p:nvPr/>
              </p:nvSpPr>
              <p:spPr bwMode="auto">
                <a:xfrm>
                  <a:off x="3872924" y="3138488"/>
                  <a:ext cx="75438" cy="79375"/>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7" name="组合 16"/>
            <p:cNvGrpSpPr/>
            <p:nvPr/>
          </p:nvGrpSpPr>
          <p:grpSpPr>
            <a:xfrm>
              <a:off x="582366" y="5719539"/>
              <a:ext cx="2716733" cy="681262"/>
              <a:chOff x="6738929" y="2270918"/>
              <a:chExt cx="2766486" cy="693738"/>
            </a:xfrm>
            <a:grpFill/>
          </p:grpSpPr>
          <p:grpSp>
            <p:nvGrpSpPr>
              <p:cNvPr id="18" name="组合 17"/>
              <p:cNvGrpSpPr/>
              <p:nvPr/>
            </p:nvGrpSpPr>
            <p:grpSpPr>
              <a:xfrm>
                <a:off x="8180494" y="2355056"/>
                <a:ext cx="484188" cy="509588"/>
                <a:chOff x="6113463" y="3541713"/>
                <a:chExt cx="484188" cy="509588"/>
              </a:xfrm>
              <a:grpFill/>
            </p:grpSpPr>
            <p:sp>
              <p:nvSpPr>
                <p:cNvPr id="2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9" name="组合 18"/>
              <p:cNvGrpSpPr/>
              <p:nvPr/>
            </p:nvGrpSpPr>
            <p:grpSpPr>
              <a:xfrm>
                <a:off x="6738929" y="2270918"/>
                <a:ext cx="549275" cy="693738"/>
                <a:chOff x="6108700" y="2066926"/>
                <a:chExt cx="549275" cy="693738"/>
              </a:xfrm>
              <a:grpFill/>
            </p:grpSpPr>
            <p:sp>
              <p:nvSpPr>
                <p:cNvPr id="2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0" name="组合 19"/>
              <p:cNvGrpSpPr/>
              <p:nvPr/>
            </p:nvGrpSpPr>
            <p:grpSpPr>
              <a:xfrm>
                <a:off x="7532962" y="2451100"/>
                <a:ext cx="368300" cy="317500"/>
                <a:chOff x="6186488" y="2930526"/>
                <a:chExt cx="368300" cy="317500"/>
              </a:xfrm>
              <a:grpFill/>
            </p:grpSpPr>
            <p:sp>
              <p:nvSpPr>
                <p:cNvPr id="2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 name="Freeform 11"/>
              <p:cNvSpPr>
                <a:spLocks noEditPoints="1"/>
              </p:cNvSpPr>
              <p:nvPr/>
            </p:nvSpPr>
            <p:spPr bwMode="auto">
              <a:xfrm>
                <a:off x="9065451" y="2270918"/>
                <a:ext cx="439964" cy="615950"/>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22" name="Freeform 12"/>
              <p:cNvSpPr/>
              <p:nvPr/>
            </p:nvSpPr>
            <p:spPr bwMode="auto">
              <a:xfrm>
                <a:off x="8878184" y="2293480"/>
                <a:ext cx="236904" cy="593388"/>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pic>
        <p:nvPicPr>
          <p:cNvPr id="40" name="图片 39"/>
          <p:cNvPicPr>
            <a:picLocks noChangeAspect="1"/>
          </p:cNvPicPr>
          <p:nvPr userDrawn="1"/>
        </p:nvPicPr>
        <p:blipFill>
          <a:blip r:embed="rId3" cstate="print"/>
          <a:stretch>
            <a:fillRect/>
          </a:stretch>
        </p:blipFill>
        <p:spPr>
          <a:xfrm>
            <a:off x="9403566" y="501046"/>
            <a:ext cx="2203058" cy="616640"/>
          </a:xfrm>
          <a:prstGeom prst="rect">
            <a:avLst/>
          </a:prstGeom>
        </p:spPr>
      </p:pic>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stretch>
            <a:fillRect/>
          </a:stretch>
        </p:blipFill>
        <p:spPr>
          <a:xfrm>
            <a:off x="-6352" y="0"/>
            <a:ext cx="12198351" cy="5024521"/>
          </a:xfrm>
          <a:prstGeom prst="rect">
            <a:avLst/>
          </a:prstGeom>
        </p:spPr>
      </p:pic>
      <p:sp>
        <p:nvSpPr>
          <p:cNvPr id="7" name="矩形 6"/>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3"/>
          <a:stretch>
            <a:fillRect/>
          </a:stretch>
        </p:blipFill>
        <p:spPr>
          <a:xfrm>
            <a:off x="7223405" y="2402693"/>
            <a:ext cx="4785100" cy="4774940"/>
          </a:xfrm>
          <a:prstGeom prst="rect">
            <a:avLst/>
          </a:prstGeom>
        </p:spPr>
      </p:pic>
      <p:pic>
        <p:nvPicPr>
          <p:cNvPr id="11" name="图片 10"/>
          <p:cNvPicPr>
            <a:picLocks noChangeAspect="1"/>
          </p:cNvPicPr>
          <p:nvPr userDrawn="1"/>
        </p:nvPicPr>
        <p:blipFill rotWithShape="1">
          <a:blip r:embed="rId4" cstate="screen"/>
          <a:srcRect l="6610" b="12305"/>
          <a:stretch>
            <a:fillRect/>
          </a:stretch>
        </p:blipFill>
        <p:spPr>
          <a:xfrm>
            <a:off x="14873" y="5340546"/>
            <a:ext cx="6018099" cy="1518363"/>
          </a:xfrm>
          <a:prstGeom prst="rect">
            <a:avLst/>
          </a:prstGeom>
        </p:spPr>
      </p:pic>
      <p:pic>
        <p:nvPicPr>
          <p:cNvPr id="12" name="图片 11"/>
          <p:cNvPicPr>
            <a:picLocks noChangeAspect="1"/>
          </p:cNvPicPr>
          <p:nvPr userDrawn="1"/>
        </p:nvPicPr>
        <p:blipFill rotWithShape="1">
          <a:blip r:embed="rId4" cstate="screen"/>
          <a:srcRect l="6610" b="12305"/>
          <a:stretch>
            <a:fillRect/>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stretch>
            <a:fillRect/>
          </a:stretch>
        </p:blipFill>
        <p:spPr>
          <a:xfrm>
            <a:off x="5018002" y="2568943"/>
            <a:ext cx="2143294" cy="599913"/>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2020/7/3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3" r:id="rId11"/>
    <p:sldLayoutId id="2147483667" r:id="rId12"/>
    <p:sldLayoutId id="2147483668" r:id="rId13"/>
    <p:sldLayoutId id="2147483669" r:id="rId14"/>
    <p:sldLayoutId id="2147483673"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emf"/></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6.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113420" y="2835483"/>
            <a:ext cx="6236023" cy="646331"/>
          </a:xfrm>
        </p:spPr>
        <p:txBody>
          <a:bodyPr/>
          <a:lstStyle/>
          <a:p>
            <a:r>
              <a:rPr lang="zh-CN" altLang="en-US" dirty="0"/>
              <a:t>动漫推荐系统设计与实现</a:t>
            </a:r>
          </a:p>
        </p:txBody>
      </p:sp>
      <p:sp>
        <p:nvSpPr>
          <p:cNvPr id="7" name="文本占位符 6"/>
          <p:cNvSpPr>
            <a:spLocks noGrp="1"/>
          </p:cNvSpPr>
          <p:nvPr>
            <p:ph type="body" sz="quarter" idx="16"/>
          </p:nvPr>
        </p:nvSpPr>
        <p:spPr>
          <a:xfrm>
            <a:off x="5771161" y="3975228"/>
            <a:ext cx="2772337" cy="1593059"/>
          </a:xfrm>
        </p:spPr>
        <p:txBody>
          <a:bodyPr/>
          <a:lstStyle/>
          <a:p>
            <a:r>
              <a:rPr lang="en-US" altLang="zh-CN" sz="1800" b="1" dirty="0">
                <a:latin typeface="+mn-ea"/>
              </a:rPr>
              <a:t>3120190981 </a:t>
            </a:r>
            <a:r>
              <a:rPr lang="zh-CN" altLang="en-US" sz="1800" b="1" dirty="0">
                <a:latin typeface="+mn-ea"/>
              </a:rPr>
              <a:t>陈雨馨</a:t>
            </a:r>
            <a:endParaRPr lang="en-US" altLang="zh-CN" sz="1800" b="1" dirty="0">
              <a:latin typeface="+mn-ea"/>
            </a:endParaRPr>
          </a:p>
          <a:p>
            <a:r>
              <a:rPr lang="en-US" altLang="zh-CN" sz="1800" b="1" dirty="0">
                <a:latin typeface="+mn-ea"/>
              </a:rPr>
              <a:t>3220190892 </a:t>
            </a:r>
            <a:r>
              <a:rPr lang="zh-CN" altLang="en-US" sz="1800" b="1" dirty="0">
                <a:latin typeface="+mn-ea"/>
              </a:rPr>
              <a:t>温名阳</a:t>
            </a:r>
            <a:endParaRPr lang="en-US" altLang="zh-CN" sz="1800" b="1" dirty="0">
              <a:latin typeface="+mn-ea"/>
            </a:endParaRPr>
          </a:p>
          <a:p>
            <a:r>
              <a:rPr lang="en-US" altLang="zh-CN" sz="1800" b="1" dirty="0">
                <a:latin typeface="+mn-ea"/>
              </a:rPr>
              <a:t>3220190822 </a:t>
            </a:r>
            <a:r>
              <a:rPr lang="zh-CN" altLang="en-US" sz="1800" b="1" dirty="0">
                <a:latin typeface="+mn-ea"/>
              </a:rPr>
              <a:t>李恩</a:t>
            </a:r>
            <a:endParaRPr lang="en-US" altLang="zh-CN" sz="1800" b="1" dirty="0">
              <a:latin typeface="+mn-ea"/>
            </a:endParaRPr>
          </a:p>
          <a:p>
            <a:endParaRPr lang="en-US" altLang="zh-CN" sz="1800" b="1" dirty="0">
              <a:latin typeface="+mn-ea"/>
            </a:endParaRPr>
          </a:p>
        </p:txBody>
      </p:sp>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BC0805-7954-416B-820C-3A1C12A34B71}"/>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4377F36-8667-4F5D-8A9E-9E98EF0EC03C}"/>
                  </a:ext>
                </a:extLst>
              </p:cNvPr>
              <p:cNvSpPr txBox="1"/>
              <p:nvPr/>
            </p:nvSpPr>
            <p:spPr>
              <a:xfrm>
                <a:off x="2383517" y="4355475"/>
                <a:ext cx="7089913" cy="11956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loss</m:t>
                      </m:r>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limLoc m:val="undOvr"/>
                          <m:supHide m:val="on"/>
                          <m:ctrlPr>
                            <a:rPr lang="zh-CN" altLang="zh-CN" i="1">
                              <a:latin typeface="Cambria Math" panose="02040503050406030204" pitchFamily="18" charset="0"/>
                            </a:rPr>
                          </m:ctrlPr>
                        </m:naryPr>
                        <m:sub>
                          <m:d>
                            <m:dPr>
                              <m:ctrlPr>
                                <a:rPr lang="zh-CN"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𝑟</m:t>
                          </m:r>
                          <m:d>
                            <m:dPr>
                              <m:ctrlPr>
                                <a:rPr lang="zh-CN"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=1</m:t>
                          </m:r>
                        </m:sub>
                        <m:sup/>
                        <m:e>
                          <m:sSup>
                            <m:sSupPr>
                              <m:ctrlPr>
                                <a:rPr lang="zh-CN" altLang="zh-CN" i="1">
                                  <a:latin typeface="Cambria Math" panose="02040503050406030204" pitchFamily="18" charset="0"/>
                                </a:rPr>
                              </m:ctrlPr>
                            </m:sSupPr>
                            <m:e>
                              <m:r>
                                <a:rPr lang="en-US" altLang="zh-CN" i="1">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𝑑</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𝑖𝑙</m:t>
                                      </m:r>
                                    </m:sub>
                                  </m:sSub>
                                </m:e>
                              </m:nary>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𝑙𝑗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e>
                            <m:sup>
                              <m:r>
                                <a:rPr lang="en-US" altLang="zh-CN" i="1">
                                  <a:latin typeface="Cambria Math" panose="02040503050406030204" pitchFamily="18" charset="0"/>
                                </a:rPr>
                                <m:t>2</m:t>
                              </m:r>
                            </m:sup>
                          </m:sSup>
                        </m:e>
                      </m:nary>
                      <m:r>
                        <a:rPr lang="en-US" altLang="zh-CN" i="1">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2</m:t>
                          </m:r>
                        </m:den>
                      </m:f>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𝑙</m:t>
                          </m:r>
                          <m:r>
                            <a:rPr lang="en-US" altLang="zh-CN" i="1">
                              <a:latin typeface="Cambria Math" panose="02040503050406030204" pitchFamily="18" charset="0"/>
                            </a:rPr>
                            <m:t>=1</m:t>
                          </m:r>
                        </m:sub>
                        <m:sup>
                          <m:r>
                            <a:rPr lang="en-US" altLang="zh-CN" i="1">
                              <a:latin typeface="Cambria Math" panose="02040503050406030204" pitchFamily="18" charset="0"/>
                            </a:rPr>
                            <m:t>𝑑</m:t>
                          </m:r>
                        </m:sup>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𝑋</m:t>
                                  </m:r>
                                </m:e>
                              </m:d>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𝑊</m:t>
                                  </m:r>
                                </m:e>
                              </m:d>
                            </m:e>
                            <m:sup>
                              <m:r>
                                <a:rPr lang="en-US" altLang="zh-CN" i="1">
                                  <a:latin typeface="Cambria Math" panose="02040503050406030204" pitchFamily="18" charset="0"/>
                                </a:rPr>
                                <m:t>2</m:t>
                              </m:r>
                            </m:sup>
                          </m:sSup>
                          <m:r>
                            <a:rPr lang="en-US" altLang="zh-CN" i="1">
                              <a:latin typeface="Cambria Math" panose="02040503050406030204" pitchFamily="18" charset="0"/>
                            </a:rPr>
                            <m:t>)</m:t>
                          </m:r>
                        </m:e>
                      </m:nary>
                    </m:oMath>
                  </m:oMathPara>
                </a14:m>
                <a:endParaRPr lang="zh-CN" altLang="zh-CN" dirty="0"/>
              </a:p>
              <a:p>
                <a:endParaRPr lang="zh-CN" altLang="en-US" dirty="0"/>
              </a:p>
            </p:txBody>
          </p:sp>
        </mc:Choice>
        <mc:Fallback xmlns="">
          <p:sp>
            <p:nvSpPr>
              <p:cNvPr id="3" name="文本框 2">
                <a:extLst>
                  <a:ext uri="{FF2B5EF4-FFF2-40B4-BE49-F238E27FC236}">
                    <a16:creationId xmlns:a16="http://schemas.microsoft.com/office/drawing/2014/main" id="{14377F36-8667-4F5D-8A9E-9E98EF0EC03C}"/>
                  </a:ext>
                </a:extLst>
              </p:cNvPr>
              <p:cNvSpPr txBox="1">
                <a:spLocks noRot="1" noChangeAspect="1" noMove="1" noResize="1" noEditPoints="1" noAdjustHandles="1" noChangeArrowheads="1" noChangeShapeType="1" noTextEdit="1"/>
              </p:cNvSpPr>
              <p:nvPr/>
            </p:nvSpPr>
            <p:spPr>
              <a:xfrm>
                <a:off x="2383517" y="4355475"/>
                <a:ext cx="7089913" cy="1195648"/>
              </a:xfrm>
              <a:prstGeom prst="rect">
                <a:avLst/>
              </a:prstGeom>
              <a:blipFill>
                <a:blip r:embed="rId2"/>
                <a:stretch>
                  <a:fillRect/>
                </a:stretch>
              </a:blipFill>
            </p:spPr>
            <p:txBody>
              <a:bodyPr/>
              <a:lstStyle/>
              <a:p>
                <a:r>
                  <a:rPr lang="zh-CN" altLang="en-US">
                    <a:noFill/>
                  </a:rPr>
                  <a:t> </a:t>
                </a:r>
              </a:p>
            </p:txBody>
          </p:sp>
        </mc:Fallback>
      </mc:AlternateContent>
      <p:sp>
        <p:nvSpPr>
          <p:cNvPr id="4" name="内容占位符 1">
            <a:extLst>
              <a:ext uri="{FF2B5EF4-FFF2-40B4-BE49-F238E27FC236}">
                <a16:creationId xmlns:a16="http://schemas.microsoft.com/office/drawing/2014/main" id="{383FAC95-D76A-4FF2-9A1B-B34695B717AF}"/>
              </a:ext>
            </a:extLst>
          </p:cNvPr>
          <p:cNvSpPr txBox="1"/>
          <p:nvPr/>
        </p:nvSpPr>
        <p:spPr>
          <a:xfrm>
            <a:off x="1526931" y="1518342"/>
            <a:ext cx="9593384" cy="2673019"/>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solidFill>
                  <a:srgbClr val="000000"/>
                </a:solidFill>
                <a:latin typeface="微软雅黑" panose="020B0503020204020204" pitchFamily="34" charset="-122"/>
                <a:ea typeface="微软雅黑" panose="020B0503020204020204" pitchFamily="34" charset="-122"/>
              </a:rPr>
              <a:t>将用户喜好矩阵与内容矩阵进行矩阵乘法就能得到用户对动漫的预测结果，而我们的目的是预测结果与真实情况越接近越好。所以，我们将预测值与评分表中已评分部分的值构造平方差损失函数，为了防止过拟合，我们添加了正则化项。</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半闭框 4">
            <a:extLst>
              <a:ext uri="{FF2B5EF4-FFF2-40B4-BE49-F238E27FC236}">
                <a16:creationId xmlns:a16="http://schemas.microsoft.com/office/drawing/2014/main" id="{5B051C08-4928-4B6E-9B81-A0FD48F68755}"/>
              </a:ext>
            </a:extLst>
          </p:cNvPr>
          <p:cNvSpPr/>
          <p:nvPr/>
        </p:nvSpPr>
        <p:spPr>
          <a:xfrm>
            <a:off x="818662" y="121955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半闭框 5">
            <a:extLst>
              <a:ext uri="{FF2B5EF4-FFF2-40B4-BE49-F238E27FC236}">
                <a16:creationId xmlns:a16="http://schemas.microsoft.com/office/drawing/2014/main" id="{C2B5B68A-906F-432C-9925-F851C470DA52}"/>
              </a:ext>
            </a:extLst>
          </p:cNvPr>
          <p:cNvSpPr/>
          <p:nvPr/>
        </p:nvSpPr>
        <p:spPr>
          <a:xfrm flipH="1" flipV="1">
            <a:off x="10696755" y="495329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8467267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3D35E-6034-4749-B01C-EA29EFCA896E}"/>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p:pic>
        <p:nvPicPr>
          <p:cNvPr id="4" name="图片 3">
            <a:extLst>
              <a:ext uri="{FF2B5EF4-FFF2-40B4-BE49-F238E27FC236}">
                <a16:creationId xmlns:a16="http://schemas.microsoft.com/office/drawing/2014/main" id="{CE16997D-C173-4CF1-B005-5774B80F9F42}"/>
              </a:ext>
            </a:extLst>
          </p:cNvPr>
          <p:cNvPicPr/>
          <p:nvPr/>
        </p:nvPicPr>
        <p:blipFill>
          <a:blip r:embed="rId2"/>
          <a:stretch>
            <a:fillRect/>
          </a:stretch>
        </p:blipFill>
        <p:spPr>
          <a:xfrm>
            <a:off x="1408123" y="3878057"/>
            <a:ext cx="9375754" cy="2216967"/>
          </a:xfrm>
          <a:prstGeom prst="rect">
            <a:avLst/>
          </a:prstGeom>
        </p:spPr>
      </p:pic>
      <p:pic>
        <p:nvPicPr>
          <p:cNvPr id="5" name="图片 4">
            <a:extLst>
              <a:ext uri="{FF2B5EF4-FFF2-40B4-BE49-F238E27FC236}">
                <a16:creationId xmlns:a16="http://schemas.microsoft.com/office/drawing/2014/main" id="{E2B6BC79-A4C0-4138-9DC8-081E43C09DEC}"/>
              </a:ext>
            </a:extLst>
          </p:cNvPr>
          <p:cNvPicPr/>
          <p:nvPr/>
        </p:nvPicPr>
        <p:blipFill>
          <a:blip r:embed="rId3"/>
          <a:stretch>
            <a:fillRect/>
          </a:stretch>
        </p:blipFill>
        <p:spPr>
          <a:xfrm>
            <a:off x="8025608" y="1220176"/>
            <a:ext cx="2751484" cy="2079637"/>
          </a:xfrm>
          <a:prstGeom prst="rect">
            <a:avLst/>
          </a:prstGeom>
        </p:spPr>
      </p:pic>
      <p:sp>
        <p:nvSpPr>
          <p:cNvPr id="6" name="文本框 5">
            <a:extLst>
              <a:ext uri="{FF2B5EF4-FFF2-40B4-BE49-F238E27FC236}">
                <a16:creationId xmlns:a16="http://schemas.microsoft.com/office/drawing/2014/main" id="{66D7EDE3-A37A-4010-AA62-3F46B8C57DB2}"/>
              </a:ext>
            </a:extLst>
          </p:cNvPr>
          <p:cNvSpPr txBox="1"/>
          <p:nvPr/>
        </p:nvSpPr>
        <p:spPr>
          <a:xfrm>
            <a:off x="1408123" y="1229640"/>
            <a:ext cx="5221356" cy="2523768"/>
          </a:xfrm>
          <a:prstGeom prst="rect">
            <a:avLst/>
          </a:prstGeom>
          <a:noFill/>
        </p:spPr>
        <p:txBody>
          <a:bodyPr wrap="square" rtlCol="0">
            <a:spAutoFit/>
          </a:bodyPr>
          <a:lstStyle/>
          <a:p>
            <a:r>
              <a:rPr lang="zh-CN" altLang="en-US" sz="2800" dirty="0">
                <a:latin typeface="+mn-ea"/>
                <a:ea typeface="+mn-ea"/>
              </a:rPr>
              <a:t>实验环境：</a:t>
            </a:r>
            <a:r>
              <a:rPr lang="en-US" altLang="zh-CN" sz="2800" dirty="0">
                <a:latin typeface="+mn-ea"/>
                <a:ea typeface="+mn-ea"/>
              </a:rPr>
              <a:t>python 3.6.2</a:t>
            </a:r>
          </a:p>
          <a:p>
            <a:r>
              <a:rPr lang="en-US" altLang="zh-CN" sz="2800" dirty="0">
                <a:latin typeface="+mn-ea"/>
                <a:ea typeface="+mn-ea"/>
              </a:rPr>
              <a:t>	        </a:t>
            </a:r>
            <a:r>
              <a:rPr lang="en-US" altLang="zh-CN" sz="2800" dirty="0" err="1">
                <a:latin typeface="+mn-ea"/>
                <a:ea typeface="+mn-ea"/>
              </a:rPr>
              <a:t>tensorflow</a:t>
            </a:r>
            <a:r>
              <a:rPr lang="en-US" altLang="zh-CN" sz="2800" dirty="0">
                <a:latin typeface="+mn-ea"/>
                <a:ea typeface="+mn-ea"/>
              </a:rPr>
              <a:t> 1.3.0</a:t>
            </a:r>
          </a:p>
          <a:p>
            <a:endParaRPr lang="en-US" altLang="zh-CN" sz="2800" dirty="0">
              <a:latin typeface="+mn-ea"/>
              <a:ea typeface="+mn-ea"/>
            </a:endParaRPr>
          </a:p>
          <a:p>
            <a:r>
              <a:rPr lang="zh-CN" altLang="en-US" sz="2800" dirty="0">
                <a:latin typeface="+mn-ea"/>
                <a:ea typeface="+mn-ea"/>
              </a:rPr>
              <a:t>预处理：   数据清洗</a:t>
            </a:r>
            <a:endParaRPr lang="en-US" altLang="zh-CN" sz="2800" dirty="0">
              <a:latin typeface="+mn-ea"/>
              <a:ea typeface="+mn-ea"/>
            </a:endParaRPr>
          </a:p>
          <a:p>
            <a:r>
              <a:rPr lang="en-US" altLang="zh-CN" sz="2800" dirty="0">
                <a:latin typeface="+mn-ea"/>
                <a:ea typeface="+mn-ea"/>
              </a:rPr>
              <a:t>	        </a:t>
            </a:r>
            <a:r>
              <a:rPr lang="zh-CN" altLang="en-US" sz="2800" dirty="0">
                <a:latin typeface="+mn-ea"/>
                <a:ea typeface="+mn-ea"/>
              </a:rPr>
              <a:t>信息整合</a:t>
            </a:r>
            <a:endParaRPr lang="en-US" altLang="zh-CN" sz="2800" dirty="0">
              <a:latin typeface="+mn-ea"/>
              <a:ea typeface="+mn-ea"/>
            </a:endParaRPr>
          </a:p>
          <a:p>
            <a:endParaRPr lang="zh-CN" altLang="en-US" dirty="0"/>
          </a:p>
        </p:txBody>
      </p:sp>
      <p:sp>
        <p:nvSpPr>
          <p:cNvPr id="7" name="半闭框 6">
            <a:extLst>
              <a:ext uri="{FF2B5EF4-FFF2-40B4-BE49-F238E27FC236}">
                <a16:creationId xmlns:a16="http://schemas.microsoft.com/office/drawing/2014/main" id="{9A52F3E2-8B99-4A69-AD8E-8A88D41BB366}"/>
              </a:ext>
            </a:extLst>
          </p:cNvPr>
          <p:cNvSpPr/>
          <p:nvPr/>
        </p:nvSpPr>
        <p:spPr>
          <a:xfrm>
            <a:off x="1125904" y="105136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半闭框 7">
            <a:extLst>
              <a:ext uri="{FF2B5EF4-FFF2-40B4-BE49-F238E27FC236}">
                <a16:creationId xmlns:a16="http://schemas.microsoft.com/office/drawing/2014/main" id="{81689070-BE8D-493D-ABAB-2F837BE2388C}"/>
              </a:ext>
            </a:extLst>
          </p:cNvPr>
          <p:cNvSpPr/>
          <p:nvPr/>
        </p:nvSpPr>
        <p:spPr>
          <a:xfrm flipH="1" flipV="1">
            <a:off x="5615354" y="3059490"/>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4661441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A060BA-8193-46D1-B36C-6254136D0473}"/>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p:pic>
        <p:nvPicPr>
          <p:cNvPr id="3" name="图片 2">
            <a:extLst>
              <a:ext uri="{FF2B5EF4-FFF2-40B4-BE49-F238E27FC236}">
                <a16:creationId xmlns:a16="http://schemas.microsoft.com/office/drawing/2014/main" id="{8CFC932D-DA52-4400-935D-E61BCCA1A96E}"/>
              </a:ext>
            </a:extLst>
          </p:cNvPr>
          <p:cNvPicPr/>
          <p:nvPr/>
        </p:nvPicPr>
        <p:blipFill>
          <a:blip r:embed="rId2"/>
          <a:stretch>
            <a:fillRect/>
          </a:stretch>
        </p:blipFill>
        <p:spPr>
          <a:xfrm>
            <a:off x="3085882" y="3233530"/>
            <a:ext cx="5685183" cy="2859571"/>
          </a:xfrm>
          <a:prstGeom prst="rect">
            <a:avLst/>
          </a:prstGeom>
        </p:spPr>
      </p:pic>
      <p:sp>
        <p:nvSpPr>
          <p:cNvPr id="4" name="内容占位符 1">
            <a:extLst>
              <a:ext uri="{FF2B5EF4-FFF2-40B4-BE49-F238E27FC236}">
                <a16:creationId xmlns:a16="http://schemas.microsoft.com/office/drawing/2014/main" id="{2DCAAD1C-559F-4DA5-97CD-3AFBEF8F3815}"/>
              </a:ext>
            </a:extLst>
          </p:cNvPr>
          <p:cNvSpPr txBox="1"/>
          <p:nvPr/>
        </p:nvSpPr>
        <p:spPr>
          <a:xfrm>
            <a:off x="1539631" y="1567676"/>
            <a:ext cx="9100038" cy="153333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solidFill>
                  <a:srgbClr val="000000"/>
                </a:solidFill>
                <a:latin typeface="微软雅黑" panose="020B0503020204020204" pitchFamily="34" charset="-122"/>
                <a:ea typeface="微软雅黑" panose="020B0503020204020204" pitchFamily="34" charset="-122"/>
              </a:rPr>
              <a:t>为了最小化损失函数，我们采用梯度下降的方法来得到正确的参数。经过</a:t>
            </a:r>
            <a:r>
              <a:rPr lang="en-US" altLang="zh-CN" dirty="0">
                <a:solidFill>
                  <a:srgbClr val="000000"/>
                </a:solidFill>
                <a:latin typeface="微软雅黑" panose="020B0503020204020204" pitchFamily="34" charset="-122"/>
                <a:ea typeface="微软雅黑" panose="020B0503020204020204" pitchFamily="34" charset="-122"/>
              </a:rPr>
              <a:t>5000</a:t>
            </a:r>
            <a:r>
              <a:rPr lang="zh-CN" altLang="en-US" dirty="0">
                <a:solidFill>
                  <a:srgbClr val="000000"/>
                </a:solidFill>
                <a:latin typeface="微软雅黑" panose="020B0503020204020204" pitchFamily="34" charset="-122"/>
                <a:ea typeface="微软雅黑" panose="020B0503020204020204" pitchFamily="34" charset="-122"/>
              </a:rPr>
              <a:t>次梯度下降迭代后，得到误差在</a:t>
            </a:r>
            <a:r>
              <a:rPr lang="en-US" altLang="zh-CN" dirty="0">
                <a:solidFill>
                  <a:srgbClr val="000000"/>
                </a:solidFill>
                <a:latin typeface="微软雅黑" panose="020B0503020204020204" pitchFamily="34" charset="-122"/>
                <a:ea typeface="微软雅黑" panose="020B0503020204020204" pitchFamily="34" charset="-122"/>
              </a:rPr>
              <a:t>1.99</a:t>
            </a:r>
            <a:r>
              <a:rPr lang="zh-CN" altLang="en-US" dirty="0">
                <a:solidFill>
                  <a:srgbClr val="000000"/>
                </a:solidFill>
                <a:latin typeface="微软雅黑" panose="020B0503020204020204" pitchFamily="34" charset="-122"/>
                <a:ea typeface="微软雅黑" panose="020B0503020204020204" pitchFamily="34" charset="-122"/>
              </a:rPr>
              <a:t>左右</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半闭框 4">
            <a:extLst>
              <a:ext uri="{FF2B5EF4-FFF2-40B4-BE49-F238E27FC236}">
                <a16:creationId xmlns:a16="http://schemas.microsoft.com/office/drawing/2014/main" id="{1150DFD2-123E-451A-A267-2BBBDA7A22C0}"/>
              </a:ext>
            </a:extLst>
          </p:cNvPr>
          <p:cNvSpPr/>
          <p:nvPr/>
        </p:nvSpPr>
        <p:spPr>
          <a:xfrm>
            <a:off x="1071685" y="1327353"/>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半闭框 5">
            <a:extLst>
              <a:ext uri="{FF2B5EF4-FFF2-40B4-BE49-F238E27FC236}">
                <a16:creationId xmlns:a16="http://schemas.microsoft.com/office/drawing/2014/main" id="{7F879107-084C-4529-AA61-974167CACE86}"/>
              </a:ext>
            </a:extLst>
          </p:cNvPr>
          <p:cNvSpPr/>
          <p:nvPr/>
        </p:nvSpPr>
        <p:spPr>
          <a:xfrm flipH="1" flipV="1">
            <a:off x="10159023" y="2620362"/>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1622040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0CBFF5-EF5A-4599-883E-CFD62EB5F8F2}"/>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p:pic>
        <p:nvPicPr>
          <p:cNvPr id="3" name="图片 2">
            <a:extLst>
              <a:ext uri="{FF2B5EF4-FFF2-40B4-BE49-F238E27FC236}">
                <a16:creationId xmlns:a16="http://schemas.microsoft.com/office/drawing/2014/main" id="{078C4D36-58D8-4F34-9913-B9D21F6E8AA0}"/>
              </a:ext>
            </a:extLst>
          </p:cNvPr>
          <p:cNvPicPr/>
          <p:nvPr/>
        </p:nvPicPr>
        <p:blipFill>
          <a:blip r:embed="rId2"/>
          <a:stretch>
            <a:fillRect/>
          </a:stretch>
        </p:blipFill>
        <p:spPr>
          <a:xfrm>
            <a:off x="3054640" y="1574455"/>
            <a:ext cx="6082720" cy="4163737"/>
          </a:xfrm>
          <a:prstGeom prst="rect">
            <a:avLst/>
          </a:prstGeom>
        </p:spPr>
      </p:pic>
    </p:spTree>
    <p:extLst>
      <p:ext uri="{BB962C8B-B14F-4D97-AF65-F5344CB8AC3E}">
        <p14:creationId xmlns:p14="http://schemas.microsoft.com/office/powerpoint/2010/main" val="88889563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D0CE2F-13FF-49BC-91B8-113C71EBBF1D}"/>
              </a:ext>
            </a:extLst>
          </p:cNvPr>
          <p:cNvSpPr>
            <a:spLocks noGrp="1"/>
          </p:cNvSpPr>
          <p:nvPr>
            <p:ph type="title"/>
          </p:nvPr>
        </p:nvSpPr>
        <p:spPr/>
        <p:txBody>
          <a:bodyPr/>
          <a:lstStyle/>
          <a:p>
            <a:r>
              <a:rPr lang="zh-CN" altLang="en-US" dirty="0"/>
              <a:t>实验总结</a:t>
            </a:r>
          </a:p>
        </p:txBody>
      </p:sp>
      <p:sp>
        <p:nvSpPr>
          <p:cNvPr id="3" name="内容占位符 1">
            <a:extLst>
              <a:ext uri="{FF2B5EF4-FFF2-40B4-BE49-F238E27FC236}">
                <a16:creationId xmlns:a16="http://schemas.microsoft.com/office/drawing/2014/main" id="{CD849721-DFD2-40DC-A34A-4C56B8112195}"/>
              </a:ext>
            </a:extLst>
          </p:cNvPr>
          <p:cNvSpPr txBox="1"/>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solidFill>
                  <a:srgbClr val="000000"/>
                </a:solidFill>
                <a:latin typeface="微软雅黑" panose="020B0503020204020204" pitchFamily="34" charset="-122"/>
                <a:ea typeface="微软雅黑" panose="020B0503020204020204" pitchFamily="34" charset="-122"/>
              </a:rPr>
              <a:t> 基于矩阵分解的协同过滤推算算法方法简单，一定程度上可以反应用户对不同动画的喜爱程度。但只利用了用户</a:t>
            </a:r>
            <a:r>
              <a:rPr lang="en-US" altLang="zh-CN" dirty="0">
                <a:solidFill>
                  <a:srgbClr val="000000"/>
                </a:solidFill>
                <a:latin typeface="微软雅黑" panose="020B0503020204020204" pitchFamily="34" charset="-122"/>
                <a:ea typeface="微软雅黑" panose="020B0503020204020204" pitchFamily="34" charset="-122"/>
              </a:rPr>
              <a:t>id</a:t>
            </a:r>
            <a:r>
              <a:rPr lang="zh-CN" altLang="en-US" dirty="0">
                <a:solidFill>
                  <a:srgbClr val="000000"/>
                </a:solidFill>
                <a:latin typeface="微软雅黑" panose="020B0503020204020204" pitchFamily="34" charset="-122"/>
                <a:ea typeface="微软雅黑" panose="020B0503020204020204" pitchFamily="34" charset="-122"/>
              </a:rPr>
              <a:t>、用户评分和动漫</a:t>
            </a:r>
            <a:r>
              <a:rPr lang="en-US" altLang="zh-CN" dirty="0">
                <a:solidFill>
                  <a:srgbClr val="000000"/>
                </a:solidFill>
                <a:latin typeface="微软雅黑" panose="020B0503020204020204" pitchFamily="34" charset="-122"/>
                <a:ea typeface="微软雅黑" panose="020B0503020204020204" pitchFamily="34" charset="-122"/>
              </a:rPr>
              <a:t>id</a:t>
            </a:r>
            <a:r>
              <a:rPr lang="zh-CN" altLang="en-US" dirty="0">
                <a:solidFill>
                  <a:srgbClr val="000000"/>
                </a:solidFill>
                <a:latin typeface="微软雅黑" panose="020B0503020204020204" pitchFamily="34" charset="-122"/>
                <a:ea typeface="微软雅黑" panose="020B0503020204020204" pitchFamily="34" charset="-122"/>
              </a:rPr>
              <a:t>等信息，没有充分利用动漫题材、播放类型以及播放时长等信息，推荐结果可能存在误差较大的情况。</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4" name="半闭框 3">
            <a:extLst>
              <a:ext uri="{FF2B5EF4-FFF2-40B4-BE49-F238E27FC236}">
                <a16:creationId xmlns:a16="http://schemas.microsoft.com/office/drawing/2014/main" id="{14AE24DC-F177-4E40-8A17-480240B16734}"/>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 name="半闭框 4">
            <a:extLst>
              <a:ext uri="{FF2B5EF4-FFF2-40B4-BE49-F238E27FC236}">
                <a16:creationId xmlns:a16="http://schemas.microsoft.com/office/drawing/2014/main" id="{3205A83A-3E19-4A8D-BF97-F8AA0B0C98DA}"/>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08749470"/>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103605" y="4379530"/>
            <a:ext cx="6793781" cy="553998"/>
          </a:xfrm>
          <a:prstGeom prst="rect">
            <a:avLst/>
          </a:prstGeom>
          <a:noFill/>
        </p:spPr>
        <p:txBody>
          <a:bodyPr wrap="square" lIns="0" tIns="0" rIns="0" bIns="0" rtlCol="0">
            <a:spAutoFit/>
          </a:bodyPr>
          <a:lstStyle/>
          <a:p>
            <a:r>
              <a:rPr lang="zh-CN" altLang="en-US" sz="3600" b="1" spc="300" dirty="0">
                <a:latin typeface="+mj-ea"/>
                <a:ea typeface="+mj-ea"/>
              </a:rPr>
              <a:t>基于</a:t>
            </a:r>
            <a:r>
              <a:rPr lang="en-US" altLang="zh-CN" sz="3600" b="1" spc="300" dirty="0">
                <a:latin typeface="+mj-ea"/>
                <a:ea typeface="+mj-ea"/>
              </a:rPr>
              <a:t>CNN</a:t>
            </a:r>
            <a:r>
              <a:rPr lang="zh-CN" altLang="en-US" sz="3600" b="1" spc="300" dirty="0">
                <a:latin typeface="+mj-ea"/>
                <a:ea typeface="+mj-ea"/>
              </a:rPr>
              <a:t>的动漫推荐系统设计</a:t>
            </a:r>
            <a:endParaRPr lang="zh-CN" altLang="en-US" sz="3600" b="1" spc="300" dirty="0"/>
          </a:p>
        </p:txBody>
      </p:sp>
      <p:sp>
        <p:nvSpPr>
          <p:cNvPr id="5" name="椭圆 4">
            <a:extLst>
              <a:ext uri="{FF2B5EF4-FFF2-40B4-BE49-F238E27FC236}">
                <a16:creationId xmlns:a16="http://schemas.microsoft.com/office/drawing/2014/main" id="{88B4C330-0F2E-4BC9-8718-441DF5F15AB3}"/>
              </a:ext>
            </a:extLst>
          </p:cNvPr>
          <p:cNvSpPr/>
          <p:nvPr/>
        </p:nvSpPr>
        <p:spPr>
          <a:xfrm>
            <a:off x="2722091" y="4265507"/>
            <a:ext cx="782043" cy="7820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3</a:t>
            </a:r>
            <a:endParaRPr lang="zh-CN" altLang="en-US" sz="4400" dirty="0"/>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协同过滤和聚类局限性</a:t>
            </a:r>
          </a:p>
        </p:txBody>
      </p:sp>
      <p:sp>
        <p:nvSpPr>
          <p:cNvPr id="18" name="文本框 17"/>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817FEB99-C295-4DFD-AF23-12F7590016FB}"/>
              </a:ext>
            </a:extLst>
          </p:cNvPr>
          <p:cNvSpPr txBox="1"/>
          <p:nvPr/>
        </p:nvSpPr>
        <p:spPr>
          <a:xfrm>
            <a:off x="1327149" y="1487634"/>
            <a:ext cx="9616153" cy="1961563"/>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rPr>
              <a:t>     </a:t>
            </a:r>
            <a:r>
              <a:rPr lang="zh-CN" altLang="en-US" sz="2000" spc="300" dirty="0">
                <a:solidFill>
                  <a:srgbClr val="000000">
                    <a:lumMod val="85000"/>
                    <a:lumOff val="15000"/>
                  </a:srgbClr>
                </a:solidFill>
                <a:latin typeface="微软雅黑" panose="020B0503020204020204" pitchFamily="34" charset="-122"/>
              </a:rPr>
              <a:t>基于协同过滤是推荐系统中应用广泛的技术，主要是通过最小化</a:t>
            </a:r>
            <a:r>
              <a:rPr lang="en-US" altLang="zh-CN" sz="2000" spc="300" dirty="0">
                <a:solidFill>
                  <a:srgbClr val="000000">
                    <a:lumMod val="85000"/>
                    <a:lumOff val="15000"/>
                  </a:srgbClr>
                </a:solidFill>
                <a:latin typeface="微软雅黑" panose="020B0503020204020204" pitchFamily="34" charset="-122"/>
              </a:rPr>
              <a:t>rating</a:t>
            </a:r>
            <a:r>
              <a:rPr lang="zh-CN" altLang="en-US" sz="2000" spc="300" dirty="0">
                <a:solidFill>
                  <a:srgbClr val="000000">
                    <a:lumMod val="85000"/>
                    <a:lumOff val="15000"/>
                  </a:srgbClr>
                </a:solidFill>
                <a:latin typeface="微软雅黑" panose="020B0503020204020204" pitchFamily="34" charset="-122"/>
              </a:rPr>
              <a:t>矩阵和</a:t>
            </a:r>
            <a:r>
              <a:rPr lang="en-US" altLang="zh-CN" sz="2000" spc="300" dirty="0">
                <a:solidFill>
                  <a:srgbClr val="000000">
                    <a:lumMod val="85000"/>
                    <a:lumOff val="15000"/>
                  </a:srgbClr>
                </a:solidFill>
                <a:latin typeface="微软雅黑" panose="020B0503020204020204" pitchFamily="34" charset="-122"/>
              </a:rPr>
              <a:t>predict</a:t>
            </a:r>
            <a:r>
              <a:rPr lang="zh-CN" altLang="en-US" sz="2000" spc="300" dirty="0">
                <a:solidFill>
                  <a:srgbClr val="000000">
                    <a:lumMod val="85000"/>
                    <a:lumOff val="15000"/>
                  </a:srgbClr>
                </a:solidFill>
                <a:latin typeface="微软雅黑" panose="020B0503020204020204" pitchFamily="34" charset="-122"/>
              </a:rPr>
              <a:t>矩阵的差值，从全局的角度模拟一个</a:t>
            </a:r>
            <a:r>
              <a:rPr lang="en-US" altLang="zh-CN" sz="2000" spc="300" dirty="0">
                <a:solidFill>
                  <a:srgbClr val="000000">
                    <a:lumMod val="85000"/>
                    <a:lumOff val="15000"/>
                  </a:srgbClr>
                </a:solidFill>
                <a:latin typeface="微软雅黑" panose="020B0503020204020204" pitchFamily="34" charset="-122"/>
              </a:rPr>
              <a:t>rating</a:t>
            </a:r>
            <a:r>
              <a:rPr lang="zh-CN" altLang="en-US" sz="2000" spc="300" dirty="0">
                <a:solidFill>
                  <a:srgbClr val="000000">
                    <a:lumMod val="85000"/>
                    <a:lumOff val="15000"/>
                  </a:srgbClr>
                </a:solidFill>
                <a:latin typeface="微软雅黑" panose="020B0503020204020204" pitchFamily="34" charset="-122"/>
              </a:rPr>
              <a:t>矩阵，该方法能一定程度上反应用户对各动漫的喜爱程度，但缺点同样明显，没有用到</a:t>
            </a:r>
            <a:r>
              <a:rPr lang="en-US" altLang="zh-CN" sz="2000" spc="300" dirty="0">
                <a:solidFill>
                  <a:srgbClr val="000000">
                    <a:lumMod val="85000"/>
                    <a:lumOff val="15000"/>
                  </a:srgbClr>
                </a:solidFill>
                <a:latin typeface="微软雅黑" panose="020B0503020204020204" pitchFamily="34" charset="-122"/>
              </a:rPr>
              <a:t>anime</a:t>
            </a:r>
            <a:r>
              <a:rPr lang="zh-CN" altLang="en-US" sz="2000" spc="300" dirty="0">
                <a:solidFill>
                  <a:srgbClr val="000000">
                    <a:lumMod val="85000"/>
                    <a:lumOff val="15000"/>
                  </a:srgbClr>
                </a:solidFill>
                <a:latin typeface="微软雅黑" panose="020B0503020204020204" pitchFamily="34" charset="-122"/>
              </a:rPr>
              <a:t>表中动漫的分类和播放类型等属性，为了将这些信息用上并做种类相关的推荐，下面采用基于</a:t>
            </a:r>
            <a:r>
              <a:rPr lang="en-US" altLang="zh-CN" sz="2000" spc="300" dirty="0">
                <a:solidFill>
                  <a:srgbClr val="000000">
                    <a:lumMod val="85000"/>
                    <a:lumOff val="15000"/>
                  </a:srgbClr>
                </a:solidFill>
                <a:latin typeface="微软雅黑" panose="020B0503020204020204" pitchFamily="34" charset="-122"/>
              </a:rPr>
              <a:t>CNN</a:t>
            </a:r>
            <a:r>
              <a:rPr lang="zh-CN" altLang="en-US" sz="2000" spc="300" dirty="0">
                <a:solidFill>
                  <a:srgbClr val="000000">
                    <a:lumMod val="85000"/>
                    <a:lumOff val="15000"/>
                  </a:srgbClr>
                </a:solidFill>
                <a:latin typeface="微软雅黑" panose="020B0503020204020204" pitchFamily="34" charset="-122"/>
              </a:rPr>
              <a:t>来提取相应的特征完成推荐。</a:t>
            </a: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总体设计</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2" name="Rectangle 2">
            <a:extLst>
              <a:ext uri="{FF2B5EF4-FFF2-40B4-BE49-F238E27FC236}">
                <a16:creationId xmlns:a16="http://schemas.microsoft.com/office/drawing/2014/main" id="{33847ADB-7BEE-40CC-A74A-B96E2714B491}"/>
              </a:ext>
            </a:extLst>
          </p:cNvPr>
          <p:cNvSpPr>
            <a:spLocks noChangeArrowheads="1"/>
          </p:cNvSpPr>
          <p:nvPr/>
        </p:nvSpPr>
        <p:spPr bwMode="auto">
          <a:xfrm>
            <a:off x="831849" y="1527174"/>
            <a:ext cx="138367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BB49C555-6296-463D-BD01-BD8C459A1231}"/>
              </a:ext>
            </a:extLst>
          </p:cNvPr>
          <p:cNvGraphicFramePr>
            <a:graphicFrameLocks noChangeAspect="1"/>
          </p:cNvGraphicFramePr>
          <p:nvPr>
            <p:extLst/>
          </p:nvPr>
        </p:nvGraphicFramePr>
        <p:xfrm>
          <a:off x="605707" y="1291200"/>
          <a:ext cx="6444022" cy="4656175"/>
        </p:xfrm>
        <a:graphic>
          <a:graphicData uri="http://schemas.openxmlformats.org/presentationml/2006/ole">
            <mc:AlternateContent xmlns:mc="http://schemas.openxmlformats.org/markup-compatibility/2006">
              <mc:Choice xmlns:v="urn:schemas-microsoft-com:vml" Requires="v">
                <p:oleObj spid="_x0000_s1031" name="Visio" r:id="rId3" imgW="8807269" imgH="6356327" progId="Visio.Drawing.15">
                  <p:embed/>
                </p:oleObj>
              </mc:Choice>
              <mc:Fallback>
                <p:oleObj name="Visio" r:id="rId3" imgW="8807269" imgH="6356327" progId="Visio.Drawing.15">
                  <p:embed/>
                  <p:pic>
                    <p:nvPicPr>
                      <p:cNvPr id="3" name="对象 2">
                        <a:extLst>
                          <a:ext uri="{FF2B5EF4-FFF2-40B4-BE49-F238E27FC236}">
                            <a16:creationId xmlns:a16="http://schemas.microsoft.com/office/drawing/2014/main" id="{BB49C555-6296-463D-BD01-BD8C459A1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07" y="1291200"/>
                        <a:ext cx="6444022" cy="4656175"/>
                      </a:xfrm>
                      <a:prstGeom prst="rect">
                        <a:avLst/>
                      </a:prstGeom>
                      <a:noFill/>
                    </p:spPr>
                  </p:pic>
                </p:oleObj>
              </mc:Fallback>
            </mc:AlternateContent>
          </a:graphicData>
        </a:graphic>
      </p:graphicFrame>
      <p:sp>
        <p:nvSpPr>
          <p:cNvPr id="14" name="文本框 13">
            <a:extLst>
              <a:ext uri="{FF2B5EF4-FFF2-40B4-BE49-F238E27FC236}">
                <a16:creationId xmlns:a16="http://schemas.microsoft.com/office/drawing/2014/main" id="{E4E14BCD-2EBA-4645-A0F0-AE9C85692368}"/>
              </a:ext>
            </a:extLst>
          </p:cNvPr>
          <p:cNvSpPr txBox="1"/>
          <p:nvPr/>
        </p:nvSpPr>
        <p:spPr>
          <a:xfrm>
            <a:off x="7381300" y="1192667"/>
            <a:ext cx="4715220" cy="2761782"/>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微软雅黑" panose="020B0503020204020204" pitchFamily="34" charset="-122"/>
              </a:rPr>
              <a:t>整体框架可以分为两部分：</a:t>
            </a:r>
            <a:endParaRPr lang="en-US" altLang="zh-CN" sz="2000" spc="300" dirty="0">
              <a:solidFill>
                <a:srgbClr val="000000">
                  <a:lumMod val="85000"/>
                  <a:lumOff val="15000"/>
                </a:srgbClr>
              </a:solidFill>
              <a:latin typeface="微软雅黑" panose="020B0503020204020204" pitchFamily="34" charset="-122"/>
            </a:endParaRPr>
          </a:p>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用户部分：</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     </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包含用户</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ID</a:t>
            </a:r>
          </a:p>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微软雅黑" panose="020B0503020204020204" pitchFamily="34" charset="-122"/>
              </a:rPr>
              <a:t>动漫属性部分：</a:t>
            </a:r>
            <a:endParaRPr lang="en-US" altLang="zh-CN" sz="2000" spc="300" dirty="0">
              <a:solidFill>
                <a:srgbClr val="000000">
                  <a:lumMod val="85000"/>
                  <a:lumOff val="15000"/>
                </a:srgbClr>
              </a:solidFill>
              <a:latin typeface="微软雅黑" panose="020B0503020204020204" pitchFamily="34" charset="-122"/>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rPr>
              <a:t>     </a:t>
            </a:r>
            <a:r>
              <a:rPr lang="zh-CN" altLang="en-US" sz="2000" spc="300" dirty="0">
                <a:solidFill>
                  <a:srgbClr val="000000">
                    <a:lumMod val="85000"/>
                    <a:lumOff val="15000"/>
                  </a:srgbClr>
                </a:solidFill>
                <a:latin typeface="微软雅黑" panose="020B0503020204020204" pitchFamily="34" charset="-122"/>
              </a:rPr>
              <a:t>包含动漫</a:t>
            </a:r>
            <a:r>
              <a:rPr lang="en-US" altLang="zh-CN" sz="2000" spc="300" dirty="0">
                <a:solidFill>
                  <a:srgbClr val="000000">
                    <a:lumMod val="85000"/>
                    <a:lumOff val="15000"/>
                  </a:srgbClr>
                </a:solidFill>
                <a:latin typeface="微软雅黑" panose="020B0503020204020204" pitchFamily="34" charset="-122"/>
              </a:rPr>
              <a:t>ID</a:t>
            </a:r>
            <a:r>
              <a:rPr lang="zh-CN" altLang="en-US" sz="2000" spc="300" dirty="0">
                <a:solidFill>
                  <a:srgbClr val="000000">
                    <a:lumMod val="85000"/>
                    <a:lumOff val="15000"/>
                  </a:srgbClr>
                </a:solidFill>
                <a:latin typeface="微软雅黑" panose="020B0503020204020204" pitchFamily="34" charset="-122"/>
              </a:rPr>
              <a:t>，动漫类型</a:t>
            </a:r>
            <a:r>
              <a:rPr lang="en-US" altLang="zh-CN" sz="2000" spc="300" dirty="0">
                <a:solidFill>
                  <a:srgbClr val="000000">
                    <a:lumMod val="85000"/>
                    <a:lumOff val="15000"/>
                  </a:srgbClr>
                </a:solidFill>
                <a:latin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rPr>
              <a:t>动作，科幻</a:t>
            </a:r>
            <a:r>
              <a:rPr lang="en-US" altLang="zh-CN" sz="2000" spc="300" dirty="0">
                <a:solidFill>
                  <a:srgbClr val="000000">
                    <a:lumMod val="85000"/>
                    <a:lumOff val="15000"/>
                  </a:srgbClr>
                </a:solidFill>
                <a:latin typeface="微软雅黑" panose="020B0503020204020204" pitchFamily="34" charset="-122"/>
              </a:rPr>
              <a:t>)</a:t>
            </a:r>
            <a:r>
              <a:rPr lang="zh-CN" altLang="en-US" sz="2000" spc="300" dirty="0">
                <a:solidFill>
                  <a:srgbClr val="000000">
                    <a:lumMod val="85000"/>
                    <a:lumOff val="15000"/>
                  </a:srgbClr>
                </a:solidFill>
                <a:latin typeface="微软雅黑" panose="020B0503020204020204" pitchFamily="34" charset="-122"/>
              </a:rPr>
              <a:t>动漫播放种类</a:t>
            </a:r>
            <a:r>
              <a:rPr lang="en-US" altLang="zh-CN" sz="2000" spc="300" dirty="0">
                <a:solidFill>
                  <a:srgbClr val="000000">
                    <a:lumMod val="85000"/>
                    <a:lumOff val="15000"/>
                  </a:srgbClr>
                </a:solidFill>
                <a:latin typeface="微软雅黑" panose="020B0503020204020204" pitchFamily="34" charset="-122"/>
              </a:rPr>
              <a:t>(TV,OVA),</a:t>
            </a:r>
            <a:r>
              <a:rPr lang="zh-CN" altLang="en-US" sz="2000" spc="300" dirty="0">
                <a:solidFill>
                  <a:srgbClr val="FF0000"/>
                </a:solidFill>
                <a:latin typeface="微软雅黑" panose="020B0503020204020204" pitchFamily="34" charset="-122"/>
              </a:rPr>
              <a:t>动漫名</a:t>
            </a:r>
            <a:r>
              <a:rPr lang="zh-CN" altLang="en-US" sz="2000" spc="300" dirty="0">
                <a:solidFill>
                  <a:srgbClr val="000000">
                    <a:lumMod val="85000"/>
                    <a:lumOff val="15000"/>
                  </a:srgbClr>
                </a:solidFill>
                <a:latin typeface="微软雅黑" panose="020B0503020204020204" pitchFamily="34" charset="-122"/>
              </a:rPr>
              <a:t>。</a:t>
            </a: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9DD9395-6FAD-42C5-97E1-D4A815D9A6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443" y="4140980"/>
            <a:ext cx="3940200" cy="642235"/>
          </a:xfrm>
          <a:prstGeom prst="rect">
            <a:avLst/>
          </a:prstGeom>
        </p:spPr>
      </p:pic>
      <p:sp>
        <p:nvSpPr>
          <p:cNvPr id="8" name="箭头: 下 7">
            <a:extLst>
              <a:ext uri="{FF2B5EF4-FFF2-40B4-BE49-F238E27FC236}">
                <a16:creationId xmlns:a16="http://schemas.microsoft.com/office/drawing/2014/main" id="{435C7108-8405-4E3C-B6B5-850927481167}"/>
              </a:ext>
            </a:extLst>
          </p:cNvPr>
          <p:cNvSpPr/>
          <p:nvPr/>
        </p:nvSpPr>
        <p:spPr>
          <a:xfrm>
            <a:off x="9289815" y="4704202"/>
            <a:ext cx="297456" cy="462709"/>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4A4DF2FF-8154-4D5C-ACED-1CAA7A77E8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7951" y="5166911"/>
            <a:ext cx="2821184" cy="723857"/>
          </a:xfrm>
          <a:prstGeom prst="rect">
            <a:avLst/>
          </a:prstGeom>
        </p:spPr>
      </p:pic>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文本卷积网络</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10" name="图片 9">
            <a:extLst>
              <a:ext uri="{FF2B5EF4-FFF2-40B4-BE49-F238E27FC236}">
                <a16:creationId xmlns:a16="http://schemas.microsoft.com/office/drawing/2014/main" id="{58AF2ADF-40F2-4842-9670-88D57105F61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2814" y="1088289"/>
            <a:ext cx="7608550" cy="3144763"/>
          </a:xfrm>
          <a:prstGeom prst="rect">
            <a:avLst/>
          </a:prstGeom>
          <a:noFill/>
          <a:ln>
            <a:noFill/>
          </a:ln>
        </p:spPr>
      </p:pic>
      <p:sp>
        <p:nvSpPr>
          <p:cNvPr id="11" name="文本框 10">
            <a:extLst>
              <a:ext uri="{FF2B5EF4-FFF2-40B4-BE49-F238E27FC236}">
                <a16:creationId xmlns:a16="http://schemas.microsoft.com/office/drawing/2014/main" id="{D6F8397F-F17C-4558-859E-CAE857D75014}"/>
              </a:ext>
            </a:extLst>
          </p:cNvPr>
          <p:cNvSpPr txBox="1"/>
          <p:nvPr/>
        </p:nvSpPr>
        <p:spPr>
          <a:xfrm>
            <a:off x="525516" y="1281816"/>
            <a:ext cx="3941381" cy="5522537"/>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mn-ea"/>
                <a:ea typeface="+mn-ea"/>
              </a:rPr>
              <a:t>处理流程：</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1.</a:t>
            </a:r>
            <a:r>
              <a:rPr lang="zh-CN" altLang="zh-CN" dirty="0">
                <a:latin typeface="+mn-ea"/>
                <a:ea typeface="+mn-ea"/>
              </a:rPr>
              <a:t>构建一个词向量字典，建立文中每一个文本序列对应的标号</a:t>
            </a:r>
            <a:r>
              <a:rPr lang="zh-CN" altLang="en-US" dirty="0">
                <a:latin typeface="+mn-ea"/>
                <a:ea typeface="+mn-ea"/>
              </a:rPr>
              <a:t>。</a:t>
            </a:r>
            <a:endParaRPr lang="en-US" altLang="zh-CN" dirty="0">
              <a:latin typeface="+mn-ea"/>
              <a:ea typeface="+mn-ea"/>
            </a:endParaRPr>
          </a:p>
          <a:p>
            <a:pPr algn="just" eaLnBrk="1" fontAlgn="auto" hangingPunct="1">
              <a:lnSpc>
                <a:spcPct val="130000"/>
              </a:lnSpc>
              <a:spcBef>
                <a:spcPts val="0"/>
              </a:spcBef>
              <a:spcAft>
                <a:spcPts val="0"/>
              </a:spcAft>
            </a:pPr>
            <a:endParaRPr lang="en-US" altLang="zh-CN" dirty="0">
              <a:latin typeface="+mn-ea"/>
              <a:ea typeface="+mn-ea"/>
            </a:endParaRPr>
          </a:p>
          <a:p>
            <a:pPr algn="just" eaLnBrk="1" fontAlgn="auto" hangingPunct="1">
              <a:lnSpc>
                <a:spcPct val="130000"/>
              </a:lnSpc>
              <a:spcBef>
                <a:spcPts val="0"/>
              </a:spcBef>
              <a:spcAft>
                <a:spcPts val="0"/>
              </a:spcAft>
            </a:pPr>
            <a:r>
              <a:rPr lang="en-US" altLang="zh-CN" dirty="0">
                <a:latin typeface="+mn-ea"/>
                <a:ea typeface="+mn-ea"/>
              </a:rPr>
              <a:t>2. </a:t>
            </a:r>
            <a:r>
              <a:rPr lang="zh-CN" altLang="en-US" dirty="0">
                <a:latin typeface="+mn-ea"/>
                <a:ea typeface="+mn-ea"/>
              </a:rPr>
              <a:t>得到</a:t>
            </a:r>
            <a:r>
              <a:rPr lang="en-US" altLang="zh-CN" dirty="0">
                <a:latin typeface="+mn-ea"/>
                <a:ea typeface="+mn-ea"/>
              </a:rPr>
              <a:t>m*n</a:t>
            </a:r>
            <a:r>
              <a:rPr lang="zh-CN" altLang="en-US" dirty="0">
                <a:latin typeface="+mn-ea"/>
                <a:ea typeface="+mn-ea"/>
              </a:rPr>
              <a:t>的词向量矩阵，</a:t>
            </a:r>
            <a:r>
              <a:rPr lang="en-US" altLang="zh-CN" dirty="0">
                <a:latin typeface="+mn-ea"/>
                <a:ea typeface="+mn-ea"/>
              </a:rPr>
              <a:t>m</a:t>
            </a:r>
            <a:r>
              <a:rPr lang="zh-CN" altLang="en-US" dirty="0">
                <a:latin typeface="+mn-ea"/>
                <a:ea typeface="+mn-ea"/>
              </a:rPr>
              <a:t>表示动漫数量，</a:t>
            </a:r>
            <a:r>
              <a:rPr lang="en-US" altLang="zh-CN" dirty="0">
                <a:latin typeface="+mn-ea"/>
                <a:ea typeface="+mn-ea"/>
              </a:rPr>
              <a:t>n</a:t>
            </a:r>
            <a:r>
              <a:rPr lang="zh-CN" altLang="en-US" dirty="0">
                <a:latin typeface="+mn-ea"/>
                <a:ea typeface="+mn-ea"/>
              </a:rPr>
              <a:t>表示该动漫单词数量，</a:t>
            </a:r>
            <a:r>
              <a:rPr lang="en-US" altLang="zh-CN" dirty="0">
                <a:latin typeface="+mn-ea"/>
                <a:ea typeface="+mn-ea"/>
              </a:rPr>
              <a:t>n</a:t>
            </a:r>
            <a:r>
              <a:rPr lang="zh-CN" altLang="en-US" dirty="0">
                <a:latin typeface="+mn-ea"/>
                <a:ea typeface="+mn-ea"/>
              </a:rPr>
              <a:t>需要统一，设定为</a:t>
            </a:r>
            <a:r>
              <a:rPr lang="en-US" altLang="zh-CN" dirty="0">
                <a:latin typeface="+mn-ea"/>
                <a:ea typeface="+mn-ea"/>
              </a:rPr>
              <a:t>20</a:t>
            </a:r>
            <a:r>
              <a:rPr lang="zh-CN" altLang="en-US" dirty="0">
                <a:latin typeface="+mn-ea"/>
                <a:ea typeface="+mn-ea"/>
              </a:rPr>
              <a:t>，不足部分用</a:t>
            </a:r>
            <a:r>
              <a:rPr lang="en-US" altLang="zh-CN" dirty="0">
                <a:latin typeface="+mn-ea"/>
                <a:ea typeface="+mn-ea"/>
              </a:rPr>
              <a:t>&lt;PAD&gt;</a:t>
            </a:r>
            <a:r>
              <a:rPr lang="zh-CN" altLang="en-US" dirty="0">
                <a:latin typeface="+mn-ea"/>
                <a:ea typeface="+mn-ea"/>
              </a:rPr>
              <a:t>填充。</a:t>
            </a:r>
            <a:endParaRPr lang="en-US" altLang="zh-CN" dirty="0">
              <a:latin typeface="+mn-ea"/>
              <a:ea typeface="+mn-ea"/>
            </a:endParaRPr>
          </a:p>
          <a:p>
            <a:pPr algn="just" eaLnBrk="1" fontAlgn="auto" hangingPunct="1">
              <a:lnSpc>
                <a:spcPct val="130000"/>
              </a:lnSpc>
              <a:spcBef>
                <a:spcPts val="0"/>
              </a:spcBef>
              <a:spcAft>
                <a:spcPts val="0"/>
              </a:spcAft>
            </a:pPr>
            <a:endParaRPr lang="en-US" altLang="zh-CN" dirty="0">
              <a:latin typeface="+mn-ea"/>
              <a:ea typeface="+mn-ea"/>
            </a:endParaRPr>
          </a:p>
          <a:p>
            <a:pPr algn="just" eaLnBrk="1" fontAlgn="auto" hangingPunct="1">
              <a:lnSpc>
                <a:spcPct val="130000"/>
              </a:lnSpc>
              <a:spcBef>
                <a:spcPts val="0"/>
              </a:spcBef>
              <a:spcAft>
                <a:spcPts val="0"/>
              </a:spcAft>
            </a:pPr>
            <a:r>
              <a:rPr lang="en-US" altLang="zh-CN" dirty="0">
                <a:latin typeface="+mn-ea"/>
                <a:ea typeface="+mn-ea"/>
              </a:rPr>
              <a:t>3.</a:t>
            </a:r>
            <a:r>
              <a:rPr lang="zh-CN" altLang="en-US" dirty="0">
                <a:latin typeface="+mn-ea"/>
                <a:ea typeface="+mn-ea"/>
              </a:rPr>
              <a:t>选择</a:t>
            </a:r>
            <a:r>
              <a:rPr lang="en-US" altLang="zh-CN" dirty="0">
                <a:latin typeface="+mn-ea"/>
                <a:ea typeface="+mn-ea"/>
              </a:rPr>
              <a:t>2,3,4,5</a:t>
            </a:r>
            <a:r>
              <a:rPr lang="zh-CN" altLang="en-US" dirty="0">
                <a:latin typeface="+mn-ea"/>
                <a:ea typeface="+mn-ea"/>
              </a:rPr>
              <a:t>四种大小的滤波器对其滤波。</a:t>
            </a:r>
            <a:endParaRPr lang="en-US" altLang="zh-CN" dirty="0">
              <a:latin typeface="+mn-ea"/>
              <a:ea typeface="+mn-ea"/>
            </a:endParaRPr>
          </a:p>
          <a:p>
            <a:pPr algn="just" eaLnBrk="1" fontAlgn="auto" hangingPunct="1">
              <a:lnSpc>
                <a:spcPct val="130000"/>
              </a:lnSpc>
              <a:spcBef>
                <a:spcPts val="0"/>
              </a:spcBef>
              <a:spcAft>
                <a:spcPts val="0"/>
              </a:spcAft>
            </a:pPr>
            <a:endParaRPr lang="en-US" altLang="zh-CN" dirty="0"/>
          </a:p>
          <a:p>
            <a:pPr algn="just" eaLnBrk="1" fontAlgn="auto" hangingPunct="1">
              <a:lnSpc>
                <a:spcPct val="130000"/>
              </a:lnSpc>
              <a:spcBef>
                <a:spcPts val="0"/>
              </a:spcBef>
              <a:spcAft>
                <a:spcPts val="0"/>
              </a:spcAft>
            </a:pPr>
            <a:endParaRPr lang="en-US" altLang="zh-CN" dirty="0"/>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实验过程</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4" name="文本框 3">
            <a:extLst>
              <a:ext uri="{FF2B5EF4-FFF2-40B4-BE49-F238E27FC236}">
                <a16:creationId xmlns:a16="http://schemas.microsoft.com/office/drawing/2014/main" id="{716FF1C6-75BC-462B-BBAA-3DDE073C0E6C}"/>
              </a:ext>
            </a:extLst>
          </p:cNvPr>
          <p:cNvSpPr txBox="1"/>
          <p:nvPr/>
        </p:nvSpPr>
        <p:spPr>
          <a:xfrm>
            <a:off x="542420" y="2835751"/>
            <a:ext cx="11107160" cy="2721771"/>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mn-ea"/>
                <a:ea typeface="+mn-ea"/>
              </a:rPr>
              <a:t>预处理：</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   </a:t>
            </a:r>
            <a:r>
              <a:rPr lang="zh-CN" altLang="en-US" sz="2000" spc="300" dirty="0">
                <a:solidFill>
                  <a:srgbClr val="000000">
                    <a:lumMod val="85000"/>
                    <a:lumOff val="15000"/>
                  </a:srgbClr>
                </a:solidFill>
                <a:latin typeface="+mn-ea"/>
                <a:ea typeface="+mn-ea"/>
              </a:rPr>
              <a:t>剔除两个</a:t>
            </a:r>
            <a:r>
              <a:rPr lang="en-US" altLang="zh-CN" sz="2000" spc="300" dirty="0">
                <a:solidFill>
                  <a:srgbClr val="000000">
                    <a:lumMod val="85000"/>
                    <a:lumOff val="15000"/>
                  </a:srgbClr>
                </a:solidFill>
                <a:latin typeface="+mn-ea"/>
                <a:ea typeface="+mn-ea"/>
              </a:rPr>
              <a:t>CSV</a:t>
            </a:r>
            <a:r>
              <a:rPr lang="zh-CN" altLang="en-US" sz="2000" spc="300" dirty="0">
                <a:solidFill>
                  <a:srgbClr val="000000">
                    <a:lumMod val="85000"/>
                    <a:lumOff val="15000"/>
                  </a:srgbClr>
                </a:solidFill>
                <a:latin typeface="+mn-ea"/>
                <a:ea typeface="+mn-ea"/>
              </a:rPr>
              <a:t>中空值相关数据行，同时</a:t>
            </a:r>
            <a:r>
              <a:rPr lang="en-US" altLang="zh-CN" sz="2000" spc="300" dirty="0">
                <a:solidFill>
                  <a:srgbClr val="000000">
                    <a:lumMod val="85000"/>
                    <a:lumOff val="15000"/>
                  </a:srgbClr>
                </a:solidFill>
                <a:latin typeface="+mn-ea"/>
                <a:ea typeface="+mn-ea"/>
              </a:rPr>
              <a:t>rating</a:t>
            </a:r>
            <a:r>
              <a:rPr lang="zh-CN" altLang="en-US" sz="2000" spc="300" dirty="0">
                <a:solidFill>
                  <a:srgbClr val="000000">
                    <a:lumMod val="85000"/>
                    <a:lumOff val="15000"/>
                  </a:srgbClr>
                </a:solidFill>
                <a:latin typeface="+mn-ea"/>
                <a:ea typeface="+mn-ea"/>
              </a:rPr>
              <a:t>表中存在大量</a:t>
            </a:r>
            <a:r>
              <a:rPr lang="en-US" altLang="zh-CN" sz="2000" spc="300" dirty="0">
                <a:solidFill>
                  <a:srgbClr val="000000">
                    <a:lumMod val="85000"/>
                    <a:lumOff val="15000"/>
                  </a:srgbClr>
                </a:solidFill>
                <a:latin typeface="+mn-ea"/>
                <a:ea typeface="+mn-ea"/>
              </a:rPr>
              <a:t>rating</a:t>
            </a:r>
            <a:r>
              <a:rPr lang="zh-CN" altLang="en-US" sz="2000" spc="300" dirty="0">
                <a:solidFill>
                  <a:srgbClr val="000000">
                    <a:lumMod val="85000"/>
                    <a:lumOff val="15000"/>
                  </a:srgbClr>
                </a:solidFill>
                <a:latin typeface="+mn-ea"/>
                <a:ea typeface="+mn-ea"/>
              </a:rPr>
              <a:t>为</a:t>
            </a:r>
            <a:r>
              <a:rPr lang="en-US" altLang="zh-CN" sz="2000" spc="300" dirty="0">
                <a:solidFill>
                  <a:srgbClr val="000000">
                    <a:lumMod val="85000"/>
                    <a:lumOff val="15000"/>
                  </a:srgbClr>
                </a:solidFill>
                <a:latin typeface="+mn-ea"/>
                <a:ea typeface="+mn-ea"/>
              </a:rPr>
              <a:t>-1</a:t>
            </a:r>
            <a:r>
              <a:rPr lang="zh-CN" altLang="en-US" sz="2000" spc="300" dirty="0">
                <a:solidFill>
                  <a:srgbClr val="000000">
                    <a:lumMod val="85000"/>
                    <a:lumOff val="15000"/>
                  </a:srgbClr>
                </a:solidFill>
                <a:latin typeface="+mn-ea"/>
                <a:ea typeface="+mn-ea"/>
              </a:rPr>
              <a:t>的情况，也就是该用户未打分，将其删除，为保证两个表的一致性，</a:t>
            </a:r>
            <a:r>
              <a:rPr lang="en-US" altLang="zh-CN" sz="2000" spc="300" dirty="0">
                <a:solidFill>
                  <a:srgbClr val="000000">
                    <a:lumMod val="85000"/>
                    <a:lumOff val="15000"/>
                  </a:srgbClr>
                </a:solidFill>
                <a:latin typeface="+mn-ea"/>
                <a:ea typeface="+mn-ea"/>
              </a:rPr>
              <a:t>rating</a:t>
            </a:r>
            <a:r>
              <a:rPr lang="zh-CN" altLang="en-US" sz="2000" spc="300" dirty="0">
                <a:solidFill>
                  <a:srgbClr val="000000">
                    <a:lumMod val="85000"/>
                    <a:lumOff val="15000"/>
                  </a:srgbClr>
                </a:solidFill>
                <a:latin typeface="+mn-ea"/>
                <a:ea typeface="+mn-ea"/>
              </a:rPr>
              <a:t>表中还需要删除</a:t>
            </a:r>
            <a:r>
              <a:rPr lang="en-US" altLang="zh-CN" sz="2000" spc="300" dirty="0">
                <a:solidFill>
                  <a:srgbClr val="000000">
                    <a:lumMod val="85000"/>
                    <a:lumOff val="15000"/>
                  </a:srgbClr>
                </a:solidFill>
                <a:latin typeface="+mn-ea"/>
                <a:ea typeface="+mn-ea"/>
              </a:rPr>
              <a:t>anime</a:t>
            </a:r>
            <a:r>
              <a:rPr lang="zh-CN" altLang="en-US" sz="2000" spc="300" dirty="0">
                <a:solidFill>
                  <a:srgbClr val="000000">
                    <a:lumMod val="85000"/>
                    <a:lumOff val="15000"/>
                  </a:srgbClr>
                </a:solidFill>
                <a:latin typeface="+mn-ea"/>
                <a:ea typeface="+mn-ea"/>
              </a:rPr>
              <a:t>表中有空值</a:t>
            </a:r>
            <a:r>
              <a:rPr lang="en-US" altLang="zh-CN" sz="2000" spc="300" dirty="0">
                <a:solidFill>
                  <a:srgbClr val="000000">
                    <a:lumMod val="85000"/>
                    <a:lumOff val="15000"/>
                  </a:srgbClr>
                </a:solidFill>
                <a:latin typeface="+mn-ea"/>
                <a:ea typeface="+mn-ea"/>
              </a:rPr>
              <a:t>id</a:t>
            </a:r>
            <a:r>
              <a:rPr lang="zh-CN" altLang="en-US" sz="2000" spc="300" dirty="0">
                <a:solidFill>
                  <a:srgbClr val="000000">
                    <a:lumMod val="85000"/>
                    <a:lumOff val="15000"/>
                  </a:srgbClr>
                </a:solidFill>
                <a:latin typeface="+mn-ea"/>
                <a:ea typeface="+mn-ea"/>
              </a:rPr>
              <a:t>对应的打分记录</a:t>
            </a:r>
            <a:endParaRPr lang="en-US" altLang="zh-CN" dirty="0"/>
          </a:p>
          <a:p>
            <a:pPr algn="just" eaLnBrk="1" fontAlgn="auto" hangingPunct="1">
              <a:lnSpc>
                <a:spcPct val="130000"/>
              </a:lnSpc>
              <a:spcBef>
                <a:spcPts val="0"/>
              </a:spcBef>
              <a:spcAft>
                <a:spcPts val="0"/>
              </a:spcAft>
            </a:pPr>
            <a:endParaRPr lang="en-US" altLang="zh-CN" dirty="0"/>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32043A72-09A3-4655-A6E5-F5D4BCEC46AA}"/>
              </a:ext>
            </a:extLst>
          </p:cNvPr>
          <p:cNvSpPr txBox="1"/>
          <p:nvPr/>
        </p:nvSpPr>
        <p:spPr>
          <a:xfrm>
            <a:off x="542420" y="1506787"/>
            <a:ext cx="11107160" cy="1561453"/>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mn-ea"/>
                <a:ea typeface="+mn-ea"/>
              </a:rPr>
              <a:t>实验环境：</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   python3.6+Tensorflow1.10</a:t>
            </a:r>
            <a:endParaRPr lang="en-US" altLang="zh-CN" dirty="0"/>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8184853"/>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5213956" y="3070011"/>
            <a:ext cx="6644824" cy="511814"/>
            <a:chOff x="5181690" y="2820871"/>
            <a:chExt cx="6290318"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8" name="文本框 7"/>
            <p:cNvSpPr txBox="1"/>
            <p:nvPr/>
          </p:nvSpPr>
          <p:spPr>
            <a:xfrm>
              <a:off x="6025662" y="2880873"/>
              <a:ext cx="5446346" cy="413080"/>
            </a:xfrm>
            <a:prstGeom prst="rect">
              <a:avLst/>
            </a:prstGeom>
            <a:noFill/>
          </p:spPr>
          <p:txBody>
            <a:bodyPr wrap="square" lIns="0" tIns="0" rIns="0" bIns="0" rtlCol="0">
              <a:spAutoFit/>
            </a:bodyPr>
            <a:lstStyle/>
            <a:p>
              <a:r>
                <a:rPr lang="zh-CN" altLang="en-US" sz="2400" b="1" spc="300" dirty="0">
                  <a:latin typeface="+mj-ea"/>
                  <a:ea typeface="+mj-ea"/>
                </a:rPr>
                <a:t>数据集说明</a:t>
              </a:r>
              <a:endParaRPr lang="zh-CN" altLang="en-US" sz="2400" b="1" spc="300" dirty="0"/>
            </a:p>
          </p:txBody>
        </p:sp>
      </p:grpSp>
      <p:grpSp>
        <p:nvGrpSpPr>
          <p:cNvPr id="18" name="组合 17"/>
          <p:cNvGrpSpPr/>
          <p:nvPr/>
        </p:nvGrpSpPr>
        <p:grpSpPr>
          <a:xfrm>
            <a:off x="5215872" y="3788032"/>
            <a:ext cx="6644824" cy="789372"/>
            <a:chOff x="5181690" y="3693789"/>
            <a:chExt cx="6290318" cy="849644"/>
          </a:xfrm>
        </p:grpSpPr>
        <p:sp>
          <p:nvSpPr>
            <p:cNvPr id="5" name="椭圆 4"/>
            <p:cNvSpPr/>
            <p:nvPr/>
          </p:nvSpPr>
          <p:spPr>
            <a:xfrm>
              <a:off x="5181690" y="3693789"/>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0" name="文本框 9"/>
            <p:cNvSpPr txBox="1"/>
            <p:nvPr/>
          </p:nvSpPr>
          <p:spPr>
            <a:xfrm>
              <a:off x="6025663" y="3748369"/>
              <a:ext cx="5446345" cy="795064"/>
            </a:xfrm>
            <a:prstGeom prst="rect">
              <a:avLst/>
            </a:prstGeom>
            <a:noFill/>
          </p:spPr>
          <p:txBody>
            <a:bodyPr wrap="square" lIns="0" tIns="0" rIns="0" bIns="0" rtlCol="0">
              <a:spAutoFit/>
            </a:bodyPr>
            <a:lstStyle/>
            <a:p>
              <a:r>
                <a:rPr lang="zh-CN" altLang="en-US" sz="2400" b="1" spc="300" dirty="0">
                  <a:latin typeface="+mj-ea"/>
                  <a:ea typeface="+mj-ea"/>
                </a:rPr>
                <a:t>基于矩阵分解的协同过滤的推荐系统</a:t>
              </a:r>
            </a:p>
          </p:txBody>
        </p:sp>
      </p:grpSp>
      <p:grpSp>
        <p:nvGrpSpPr>
          <p:cNvPr id="17" name="组合 16"/>
          <p:cNvGrpSpPr/>
          <p:nvPr/>
        </p:nvGrpSpPr>
        <p:grpSpPr>
          <a:xfrm>
            <a:off x="5213955" y="4507119"/>
            <a:ext cx="6655599" cy="511814"/>
            <a:chOff x="5184190" y="4548742"/>
            <a:chExt cx="6300518" cy="550893"/>
          </a:xfrm>
        </p:grpSpPr>
        <p:sp>
          <p:nvSpPr>
            <p:cNvPr id="6" name="椭圆 5"/>
            <p:cNvSpPr/>
            <p:nvPr/>
          </p:nvSpPr>
          <p:spPr>
            <a:xfrm>
              <a:off x="5184190" y="4548742"/>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12" name="文本框 11"/>
            <p:cNvSpPr txBox="1"/>
            <p:nvPr/>
          </p:nvSpPr>
          <p:spPr>
            <a:xfrm>
              <a:off x="6025662" y="4608744"/>
              <a:ext cx="5459046" cy="413080"/>
            </a:xfrm>
            <a:prstGeom prst="rect">
              <a:avLst/>
            </a:prstGeom>
            <a:noFill/>
          </p:spPr>
          <p:txBody>
            <a:bodyPr wrap="square" lIns="0" tIns="0" rIns="0" bIns="0" rtlCol="0">
              <a:spAutoFit/>
            </a:bodyPr>
            <a:lstStyle/>
            <a:p>
              <a:r>
                <a:rPr lang="zh-CN" altLang="en-US" sz="2400" b="1" spc="300" dirty="0">
                  <a:latin typeface="+mj-ea"/>
                  <a:ea typeface="+mj-ea"/>
                </a:rPr>
                <a:t>基于</a:t>
              </a:r>
              <a:r>
                <a:rPr lang="en-US" altLang="zh-CN" sz="2400" b="1" spc="300" dirty="0">
                  <a:latin typeface="+mj-ea"/>
                  <a:ea typeface="+mj-ea"/>
                </a:rPr>
                <a:t>CNN</a:t>
              </a:r>
              <a:r>
                <a:rPr lang="zh-CN" altLang="en-US" sz="2400" b="1" spc="300" dirty="0">
                  <a:latin typeface="+mj-ea"/>
                  <a:ea typeface="+mj-ea"/>
                </a:rPr>
                <a:t>的动漫推荐系统设计</a:t>
              </a:r>
            </a:p>
          </p:txBody>
        </p:sp>
      </p:grpSp>
      <p:grpSp>
        <p:nvGrpSpPr>
          <p:cNvPr id="16" name="组合 15"/>
          <p:cNvGrpSpPr/>
          <p:nvPr/>
        </p:nvGrpSpPr>
        <p:grpSpPr>
          <a:xfrm>
            <a:off x="5213956" y="5223541"/>
            <a:ext cx="6644824" cy="511814"/>
            <a:chOff x="5181690" y="5404127"/>
            <a:chExt cx="6290318" cy="550893"/>
          </a:xfrm>
        </p:grpSpPr>
        <p:sp>
          <p:nvSpPr>
            <p:cNvPr id="7" name="椭圆 6"/>
            <p:cNvSpPr/>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14" name="文本框 13"/>
            <p:cNvSpPr txBox="1"/>
            <p:nvPr/>
          </p:nvSpPr>
          <p:spPr>
            <a:xfrm>
              <a:off x="6025662" y="5469119"/>
              <a:ext cx="5446346" cy="397532"/>
            </a:xfrm>
            <a:prstGeom prst="rect">
              <a:avLst/>
            </a:prstGeom>
            <a:noFill/>
          </p:spPr>
          <p:txBody>
            <a:bodyPr wrap="square" lIns="0" tIns="0" rIns="0" bIns="0" rtlCol="0">
              <a:spAutoFit/>
            </a:bodyPr>
            <a:lstStyle/>
            <a:p>
              <a:r>
                <a:rPr lang="zh-CN" altLang="en-US" sz="2400" b="1" spc="300" dirty="0">
                  <a:latin typeface="+mj-ea"/>
                </a:rPr>
                <a:t>基于聚类的动漫推荐系统设计</a:t>
              </a:r>
              <a:endParaRPr lang="zh-CN" altLang="en-US" sz="2400" b="1" spc="300" dirty="0"/>
            </a:p>
          </p:txBody>
        </p:sp>
      </p:grpSp>
      <p:grpSp>
        <p:nvGrpSpPr>
          <p:cNvPr id="20" name="组合 19"/>
          <p:cNvGrpSpPr/>
          <p:nvPr/>
        </p:nvGrpSpPr>
        <p:grpSpPr>
          <a:xfrm>
            <a:off x="5213956" y="5939963"/>
            <a:ext cx="6644824" cy="511814"/>
            <a:chOff x="5181690" y="5404127"/>
            <a:chExt cx="6290318" cy="550893"/>
          </a:xfrm>
        </p:grpSpPr>
        <p:sp>
          <p:nvSpPr>
            <p:cNvPr id="21" name="椭圆 20"/>
            <p:cNvSpPr/>
            <p:nvPr/>
          </p:nvSpPr>
          <p:spPr>
            <a:xfrm>
              <a:off x="5181690" y="5404127"/>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zh-CN" altLang="en-US" sz="2400" dirty="0"/>
            </a:p>
          </p:txBody>
        </p:sp>
        <p:sp>
          <p:nvSpPr>
            <p:cNvPr id="22" name="文本框 21"/>
            <p:cNvSpPr txBox="1"/>
            <p:nvPr/>
          </p:nvSpPr>
          <p:spPr>
            <a:xfrm>
              <a:off x="6025662" y="5469119"/>
              <a:ext cx="5446346" cy="413080"/>
            </a:xfrm>
            <a:prstGeom prst="rect">
              <a:avLst/>
            </a:prstGeom>
            <a:noFill/>
          </p:spPr>
          <p:txBody>
            <a:bodyPr wrap="square" lIns="0" tIns="0" rIns="0" bIns="0" rtlCol="0">
              <a:spAutoFit/>
            </a:bodyPr>
            <a:lstStyle/>
            <a:p>
              <a:r>
                <a:rPr lang="zh-CN" altLang="en-US" sz="2400" b="1" spc="300" dirty="0">
                  <a:latin typeface="+mj-ea"/>
                  <a:ea typeface="+mj-ea"/>
                </a:rPr>
                <a:t>总结</a:t>
              </a:r>
              <a:endParaRPr lang="zh-CN" altLang="en-US" sz="2400" b="1" spc="300" dirty="0">
                <a:solidFill>
                  <a:schemeClr val="accent3"/>
                </a:solidFill>
              </a:endParaRPr>
            </a:p>
          </p:txBody>
        </p:sp>
      </p:grpSp>
      <p:sp>
        <p:nvSpPr>
          <p:cNvPr id="23" name="文本占位符 5"/>
          <p:cNvSpPr txBox="1"/>
          <p:nvPr/>
        </p:nvSpPr>
        <p:spPr>
          <a:xfrm>
            <a:off x="1678166" y="3775845"/>
            <a:ext cx="2762739" cy="914398"/>
          </a:xfrm>
          <a:prstGeom prst="rect">
            <a:avLst/>
          </a:prstGeom>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6000" b="1" kern="1200">
                <a:solidFill>
                  <a:schemeClr val="accent1"/>
                </a:solidFill>
                <a:latin typeface="微软雅黑" panose="020B0503020204020204" pitchFamily="34" charset="-122"/>
                <a:ea typeface="微软雅黑" panose="020B0503020204020204"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目录</a:t>
            </a:r>
          </a:p>
        </p:txBody>
      </p:sp>
      <p:sp>
        <p:nvSpPr>
          <p:cNvPr id="24" name="文本占位符 8"/>
          <p:cNvSpPr txBox="1"/>
          <p:nvPr/>
        </p:nvSpPr>
        <p:spPr>
          <a:xfrm>
            <a:off x="2063073" y="4793977"/>
            <a:ext cx="1992924" cy="360850"/>
          </a:xfrm>
          <a:prstGeom prst="rect">
            <a:avLst/>
          </a:prstGeom>
        </p:spPr>
        <p:txBody>
          <a:bodyPr>
            <a:noAutofit/>
          </a:bodyPr>
          <a:lstStyle>
            <a:lvl1pPr marL="0" indent="0" algn="ctr" rtl="0" eaLnBrk="0" fontAlgn="base" hangingPunct="0">
              <a:lnSpc>
                <a:spcPct val="90000"/>
              </a:lnSpc>
              <a:spcBef>
                <a:spcPts val="1000"/>
              </a:spcBef>
              <a:spcAft>
                <a:spcPct val="0"/>
              </a:spcAft>
              <a:buFontTx/>
              <a:buNone/>
              <a:defRPr sz="2000" b="0" kern="1200" baseline="0">
                <a:solidFill>
                  <a:schemeClr val="accent2"/>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CONTENTS</a:t>
            </a:r>
            <a:endParaRPr lang="zh-CN" altLang="en-US" dirty="0"/>
          </a:p>
        </p:txBody>
      </p:sp>
      <p:sp>
        <p:nvSpPr>
          <p:cNvPr id="25" name="矩形 24"/>
          <p:cNvSpPr/>
          <p:nvPr/>
        </p:nvSpPr>
        <p:spPr>
          <a:xfrm>
            <a:off x="2767873" y="5369423"/>
            <a:ext cx="583324" cy="61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实验过程</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sp>
        <p:nvSpPr>
          <p:cNvPr id="5" name="文本框 4">
            <a:extLst>
              <a:ext uri="{FF2B5EF4-FFF2-40B4-BE49-F238E27FC236}">
                <a16:creationId xmlns:a16="http://schemas.microsoft.com/office/drawing/2014/main" id="{32043A72-09A3-4655-A6E5-F5D4BCEC46AA}"/>
              </a:ext>
            </a:extLst>
          </p:cNvPr>
          <p:cNvSpPr txBox="1"/>
          <p:nvPr/>
        </p:nvSpPr>
        <p:spPr>
          <a:xfrm>
            <a:off x="542420" y="1176849"/>
            <a:ext cx="11107160" cy="4762329"/>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     </a:t>
            </a:r>
            <a:r>
              <a:rPr lang="zh-CN" altLang="en-US" sz="2000" spc="300" dirty="0">
                <a:solidFill>
                  <a:srgbClr val="000000">
                    <a:lumMod val="85000"/>
                    <a:lumOff val="15000"/>
                  </a:srgbClr>
                </a:solidFill>
                <a:latin typeface="+mn-ea"/>
                <a:ea typeface="+mn-ea"/>
              </a:rPr>
              <a:t>将基本属性通过嵌入层扩充维度，经过卷积和全连接层可以得到</a:t>
            </a:r>
            <a:r>
              <a:rPr lang="en-US" altLang="zh-CN" sz="2000" spc="300" dirty="0">
                <a:solidFill>
                  <a:srgbClr val="000000">
                    <a:lumMod val="85000"/>
                    <a:lumOff val="15000"/>
                  </a:srgbClr>
                </a:solidFill>
                <a:latin typeface="+mn-ea"/>
                <a:ea typeface="+mn-ea"/>
              </a:rPr>
              <a:t>1*200</a:t>
            </a:r>
            <a:r>
              <a:rPr lang="zh-CN" altLang="en-US" sz="2000" spc="300" dirty="0">
                <a:solidFill>
                  <a:srgbClr val="000000">
                    <a:lumMod val="85000"/>
                    <a:lumOff val="15000"/>
                  </a:srgbClr>
                </a:solidFill>
                <a:latin typeface="+mn-ea"/>
                <a:ea typeface="+mn-ea"/>
              </a:rPr>
              <a:t>的用户特征向量和动漫特征向量，将两者进行用户特征向量和动漫特征向量进行点乘计算最后预测得分。损失函数采用</a:t>
            </a:r>
            <a:r>
              <a:rPr lang="en-US" altLang="zh-CN" sz="2000" spc="300" dirty="0">
                <a:solidFill>
                  <a:srgbClr val="000000">
                    <a:lumMod val="85000"/>
                    <a:lumOff val="15000"/>
                  </a:srgbClr>
                </a:solidFill>
                <a:latin typeface="+mn-ea"/>
                <a:ea typeface="+mn-ea"/>
              </a:rPr>
              <a:t>MSE</a:t>
            </a:r>
            <a:r>
              <a:rPr lang="zh-CN" altLang="en-US" sz="2000" spc="300" dirty="0">
                <a:solidFill>
                  <a:srgbClr val="000000">
                    <a:lumMod val="85000"/>
                    <a:lumOff val="15000"/>
                  </a:srgbClr>
                </a:solidFill>
                <a:latin typeface="+mn-ea"/>
                <a:ea typeface="+mn-ea"/>
              </a:rPr>
              <a:t>，并利用</a:t>
            </a:r>
            <a:r>
              <a:rPr lang="en-US" altLang="zh-CN" sz="2000" spc="300" dirty="0">
                <a:solidFill>
                  <a:srgbClr val="000000">
                    <a:lumMod val="85000"/>
                    <a:lumOff val="15000"/>
                  </a:srgbClr>
                </a:solidFill>
                <a:latin typeface="+mn-ea"/>
                <a:ea typeface="+mn-ea"/>
              </a:rPr>
              <a:t>Adam</a:t>
            </a:r>
            <a:r>
              <a:rPr lang="zh-CN" altLang="en-US" sz="2000" spc="300" dirty="0">
                <a:solidFill>
                  <a:srgbClr val="000000">
                    <a:lumMod val="85000"/>
                    <a:lumOff val="15000"/>
                  </a:srgbClr>
                </a:solidFill>
                <a:latin typeface="+mn-ea"/>
                <a:ea typeface="+mn-ea"/>
              </a:rPr>
              <a:t>优化器进行参数优化。</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其他参数设置：</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嵌入</a:t>
            </a:r>
            <a:r>
              <a:rPr lang="zh-CN" altLang="en-US" sz="2000" spc="300" dirty="0">
                <a:solidFill>
                  <a:srgbClr val="000000">
                    <a:lumMod val="85000"/>
                    <a:lumOff val="15000"/>
                  </a:srgbClr>
                </a:solidFill>
                <a:latin typeface="微软雅黑" panose="020B0503020204020204" pitchFamily="34" charset="-122"/>
              </a:rPr>
              <a:t>层</a:t>
            </a:r>
            <a:r>
              <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rPr>
              <a:t>维度</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=32</a:t>
            </a: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Dropout=0.5</a:t>
            </a:r>
          </a:p>
          <a:p>
            <a:pPr algn="just" eaLnBrk="1" fontAlgn="auto" hangingPunct="1">
              <a:lnSpc>
                <a:spcPct val="130000"/>
              </a:lnSpc>
              <a:spcBef>
                <a:spcPts val="0"/>
              </a:spcBef>
              <a:spcAft>
                <a:spcPts val="0"/>
              </a:spcAft>
            </a:pPr>
            <a:r>
              <a:rPr lang="en-US" altLang="zh-CN" sz="2000" spc="300" dirty="0" err="1">
                <a:solidFill>
                  <a:srgbClr val="000000">
                    <a:lumMod val="85000"/>
                    <a:lumOff val="15000"/>
                  </a:srgbClr>
                </a:solidFill>
                <a:latin typeface="微软雅黑" panose="020B0503020204020204" pitchFamily="34" charset="-122"/>
              </a:rPr>
              <a:t>Learning_rate</a:t>
            </a:r>
            <a:r>
              <a:rPr lang="en-US" altLang="zh-CN" sz="2000" spc="300" dirty="0">
                <a:solidFill>
                  <a:srgbClr val="000000">
                    <a:lumMod val="85000"/>
                    <a:lumOff val="15000"/>
                  </a:srgbClr>
                </a:solidFill>
                <a:latin typeface="微软雅黑" panose="020B0503020204020204" pitchFamily="34" charset="-122"/>
              </a:rPr>
              <a:t>=0.0001</a:t>
            </a:r>
          </a:p>
          <a:p>
            <a:pPr algn="just" eaLnBrk="1" fontAlgn="auto" hangingPunct="1">
              <a:lnSpc>
                <a:spcPct val="130000"/>
              </a:lnSpc>
              <a:spcBef>
                <a:spcPts val="0"/>
              </a:spcBef>
              <a:spcAft>
                <a:spcPts val="0"/>
              </a:spcAft>
            </a:pPr>
            <a:r>
              <a:rPr lang="en-US" altLang="zh-CN" sz="2000" spc="300" dirty="0" err="1">
                <a:solidFill>
                  <a:srgbClr val="000000">
                    <a:lumMod val="85000"/>
                    <a:lumOff val="15000"/>
                  </a:srgbClr>
                </a:solidFill>
                <a:latin typeface="微软雅黑" panose="020B0503020204020204" pitchFamily="34" charset="-122"/>
                <a:ea typeface="微软雅黑" panose="020B0503020204020204" pitchFamily="34" charset="-122"/>
              </a:rPr>
              <a:t>Batch_size</a:t>
            </a: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=512</a:t>
            </a: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pic>
        <p:nvPicPr>
          <p:cNvPr id="6" name="图片 5" descr="C:\Users\11927\AppData\Local\Temp\1593607706(1).png">
            <a:extLst>
              <a:ext uri="{FF2B5EF4-FFF2-40B4-BE49-F238E27FC236}">
                <a16:creationId xmlns:a16="http://schemas.microsoft.com/office/drawing/2014/main" id="{47F5B00F-89C4-4048-BC71-EEA4D54A92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10182" y="2833851"/>
            <a:ext cx="6504962" cy="2452851"/>
          </a:xfrm>
          <a:prstGeom prst="rect">
            <a:avLst/>
          </a:prstGeom>
          <a:noFill/>
          <a:ln>
            <a:noFill/>
          </a:ln>
        </p:spPr>
      </p:pic>
    </p:spTree>
    <p:extLst>
      <p:ext uri="{BB962C8B-B14F-4D97-AF65-F5344CB8AC3E}">
        <p14:creationId xmlns:p14="http://schemas.microsoft.com/office/powerpoint/2010/main" val="3388332868"/>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18101"/>
            <a:ext cx="8643848" cy="480131"/>
          </a:xfrm>
        </p:spPr>
        <p:txBody>
          <a:bodyPr/>
          <a:lstStyle/>
          <a:p>
            <a:r>
              <a:rPr lang="zh-CN" altLang="en-US" dirty="0"/>
              <a:t>进行推荐</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sp>
        <p:nvSpPr>
          <p:cNvPr id="5" name="文本框 4">
            <a:extLst>
              <a:ext uri="{FF2B5EF4-FFF2-40B4-BE49-F238E27FC236}">
                <a16:creationId xmlns:a16="http://schemas.microsoft.com/office/drawing/2014/main" id="{32043A72-09A3-4655-A6E5-F5D4BCEC46AA}"/>
              </a:ext>
            </a:extLst>
          </p:cNvPr>
          <p:cNvSpPr txBox="1"/>
          <p:nvPr/>
        </p:nvSpPr>
        <p:spPr>
          <a:xfrm>
            <a:off x="357352" y="1122253"/>
            <a:ext cx="10959837" cy="3389646"/>
          </a:xfrm>
          <a:prstGeom prst="rect">
            <a:avLst/>
          </a:prstGeom>
          <a:noFill/>
        </p:spPr>
        <p:txBody>
          <a:bodyPr wrap="square" lIns="0" tIns="0" rIns="0" bIns="0" rtlCol="0">
            <a:spAutoFit/>
          </a:bodyPr>
          <a:lstStyle/>
          <a:p>
            <a:r>
              <a:rPr lang="zh-CN" altLang="zh-CN" b="1" dirty="0"/>
              <a:t>获取模型中最后一层张量：用户特征</a:t>
            </a:r>
            <a:r>
              <a:rPr lang="en-US" altLang="zh-CN" b="1" dirty="0"/>
              <a:t>(</a:t>
            </a:r>
            <a:r>
              <a:rPr lang="en-US" altLang="zh-CN" b="1" dirty="0" err="1"/>
              <a:t>user_num</a:t>
            </a:r>
            <a:r>
              <a:rPr lang="en-US" altLang="zh-CN" b="1" dirty="0"/>
              <a:t>*200)</a:t>
            </a:r>
            <a:r>
              <a:rPr lang="zh-CN" altLang="zh-CN" b="1" dirty="0"/>
              <a:t>和动漫</a:t>
            </a:r>
            <a:r>
              <a:rPr lang="en-US" altLang="zh-CN" b="1" dirty="0"/>
              <a:t>(</a:t>
            </a:r>
            <a:r>
              <a:rPr lang="en-US" altLang="zh-CN" b="1" dirty="0" err="1"/>
              <a:t>anime_num</a:t>
            </a:r>
            <a:r>
              <a:rPr lang="en-US" altLang="zh-CN" b="1" dirty="0"/>
              <a:t>*200)</a:t>
            </a:r>
            <a:r>
              <a:rPr lang="zh-CN" altLang="zh-CN" b="1" dirty="0"/>
              <a:t>特征，并利用它们做动漫推荐。</a:t>
            </a:r>
            <a:endParaRPr lang="en-US" altLang="zh-CN" b="1" dirty="0"/>
          </a:p>
          <a:p>
            <a:endParaRPr lang="en-US" altLang="zh-CN" b="1" dirty="0"/>
          </a:p>
          <a:p>
            <a:r>
              <a:rPr lang="en-US" altLang="zh-CN" b="1" dirty="0"/>
              <a:t>1.</a:t>
            </a:r>
            <a:r>
              <a:rPr lang="zh-CN" altLang="zh-CN" b="1" dirty="0"/>
              <a:t>推荐同类型的动漫：</a:t>
            </a:r>
            <a:endParaRPr lang="zh-CN" altLang="zh-CN" dirty="0"/>
          </a:p>
          <a:p>
            <a:pPr algn="just" eaLnBrk="1" fontAlgn="auto" hangingPunct="1">
              <a:lnSpc>
                <a:spcPct val="130000"/>
              </a:lnSpc>
              <a:spcBef>
                <a:spcPts val="0"/>
              </a:spcBef>
              <a:spcAft>
                <a:spcPts val="0"/>
              </a:spcAft>
            </a:pPr>
            <a:r>
              <a:rPr lang="zh-CN" altLang="zh-CN" dirty="0"/>
              <a:t>输入动漫</a:t>
            </a:r>
            <a:r>
              <a:rPr lang="en-US" altLang="zh-CN" dirty="0"/>
              <a:t>id</a:t>
            </a:r>
            <a:r>
              <a:rPr lang="zh-CN" altLang="zh-CN" dirty="0"/>
              <a:t>，计算该</a:t>
            </a:r>
            <a:r>
              <a:rPr lang="en-US" altLang="zh-CN" dirty="0"/>
              <a:t>id</a:t>
            </a:r>
            <a:r>
              <a:rPr lang="zh-CN" altLang="zh-CN" dirty="0"/>
              <a:t>动漫的特征向量和整个动漫特征向量矩阵的余弦相似度，去相似度最大的</a:t>
            </a:r>
            <a:r>
              <a:rPr lang="en-US" altLang="zh-CN" dirty="0"/>
              <a:t>k</a:t>
            </a:r>
            <a:r>
              <a:rPr lang="zh-CN" altLang="zh-CN" dirty="0"/>
              <a:t>个</a:t>
            </a:r>
            <a:r>
              <a:rPr lang="en-US" altLang="zh-CN" dirty="0"/>
              <a:t>(20)</a:t>
            </a:r>
            <a:r>
              <a:rPr lang="zh-CN" altLang="zh-CN" dirty="0"/>
              <a:t>，并从中随机挑选</a:t>
            </a:r>
            <a:r>
              <a:rPr lang="en-US" altLang="zh-CN" dirty="0"/>
              <a:t>5</a:t>
            </a:r>
            <a:r>
              <a:rPr lang="zh-CN" altLang="zh-CN" dirty="0"/>
              <a:t>个作为推荐，</a:t>
            </a:r>
            <a:endParaRPr lang="en-US" altLang="zh-CN" dirty="0"/>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pic>
        <p:nvPicPr>
          <p:cNvPr id="7" name="图片 6" descr="C:\Users\11927\AppData\Local\Temp\1593660025(1).png">
            <a:extLst>
              <a:ext uri="{FF2B5EF4-FFF2-40B4-BE49-F238E27FC236}">
                <a16:creationId xmlns:a16="http://schemas.microsoft.com/office/drawing/2014/main" id="{CA5F3986-C6E4-40A3-887B-4ADF688D21E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94468" y="2902879"/>
            <a:ext cx="6246120" cy="3218039"/>
          </a:xfrm>
          <a:prstGeom prst="rect">
            <a:avLst/>
          </a:prstGeom>
          <a:noFill/>
          <a:ln>
            <a:noFill/>
          </a:ln>
        </p:spPr>
      </p:pic>
    </p:spTree>
    <p:extLst>
      <p:ext uri="{BB962C8B-B14F-4D97-AF65-F5344CB8AC3E}">
        <p14:creationId xmlns:p14="http://schemas.microsoft.com/office/powerpoint/2010/main" val="4088190587"/>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进行推荐</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7</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36156858-578A-4E7D-B712-7918A9303B0F}"/>
              </a:ext>
            </a:extLst>
          </p:cNvPr>
          <p:cNvSpPr txBox="1"/>
          <p:nvPr/>
        </p:nvSpPr>
        <p:spPr>
          <a:xfrm>
            <a:off x="884292" y="1134807"/>
            <a:ext cx="10708618" cy="2198551"/>
          </a:xfrm>
          <a:prstGeom prst="rect">
            <a:avLst/>
          </a:prstGeom>
          <a:noFill/>
        </p:spPr>
        <p:txBody>
          <a:bodyPr wrap="square" lIns="0" tIns="0" rIns="0" bIns="0" rtlCol="0">
            <a:spAutoFit/>
          </a:bodyPr>
          <a:lstStyle/>
          <a:p>
            <a:r>
              <a:rPr lang="en-US" altLang="zh-CN" b="1" dirty="0"/>
              <a:t>2.</a:t>
            </a:r>
            <a:r>
              <a:rPr lang="zh-CN" altLang="zh-CN" b="1" dirty="0"/>
              <a:t>推荐用户喜欢的动漫：</a:t>
            </a:r>
            <a:endParaRPr lang="zh-CN" altLang="zh-CN" dirty="0"/>
          </a:p>
          <a:p>
            <a:pPr algn="just" eaLnBrk="1" fontAlgn="auto" hangingPunct="1">
              <a:lnSpc>
                <a:spcPct val="130000"/>
              </a:lnSpc>
              <a:spcBef>
                <a:spcPts val="0"/>
              </a:spcBef>
              <a:spcAft>
                <a:spcPts val="0"/>
              </a:spcAft>
            </a:pPr>
            <a:r>
              <a:rPr lang="zh-CN" altLang="zh-CN" dirty="0"/>
              <a:t>输入用户</a:t>
            </a:r>
            <a:r>
              <a:rPr lang="en-US" altLang="zh-CN" dirty="0"/>
              <a:t>id</a:t>
            </a:r>
            <a:r>
              <a:rPr lang="zh-CN" altLang="zh-CN" dirty="0"/>
              <a:t>，并从用户矩阵中提取用户特征，将该特征和动漫矩阵进行相乘得到预测的该用户所有评分，筛选出评分最高的</a:t>
            </a:r>
            <a:r>
              <a:rPr lang="en-US" altLang="zh-CN" dirty="0"/>
              <a:t>k(30)</a:t>
            </a:r>
            <a:r>
              <a:rPr lang="zh-CN" altLang="zh-CN" dirty="0"/>
              <a:t>个动漫，并从中随机挑选</a:t>
            </a:r>
            <a:r>
              <a:rPr lang="en-US" altLang="zh-CN" dirty="0"/>
              <a:t>5</a:t>
            </a:r>
            <a:r>
              <a:rPr lang="zh-CN" altLang="zh-CN" dirty="0"/>
              <a:t>个作为推荐</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pic>
        <p:nvPicPr>
          <p:cNvPr id="11" name="图片 10" descr="C:\Users\11927\AppData\Local\Temp\1593660090(1).png">
            <a:extLst>
              <a:ext uri="{FF2B5EF4-FFF2-40B4-BE49-F238E27FC236}">
                <a16:creationId xmlns:a16="http://schemas.microsoft.com/office/drawing/2014/main" id="{1B890D44-4957-4723-937B-3405F70715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17984" y="2234082"/>
            <a:ext cx="6768665" cy="3680494"/>
          </a:xfrm>
          <a:prstGeom prst="rect">
            <a:avLst/>
          </a:prstGeom>
          <a:noFill/>
          <a:ln>
            <a:noFill/>
          </a:ln>
        </p:spPr>
      </p:pic>
    </p:spTree>
    <p:extLst>
      <p:ext uri="{BB962C8B-B14F-4D97-AF65-F5344CB8AC3E}">
        <p14:creationId xmlns:p14="http://schemas.microsoft.com/office/powerpoint/2010/main" val="1002954730"/>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进行推荐</a:t>
            </a:r>
          </a:p>
        </p:txBody>
      </p:sp>
      <p:sp>
        <p:nvSpPr>
          <p:cNvPr id="17" name="文本框 16"/>
          <p:cNvSpPr txBox="1">
            <a:spLocks noChangeArrowheads="1"/>
          </p:cNvSpPr>
          <p:nvPr/>
        </p:nvSpPr>
        <p:spPr bwMode="auto">
          <a:xfrm>
            <a:off x="399393" y="178336"/>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8</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36156858-578A-4E7D-B712-7918A9303B0F}"/>
              </a:ext>
            </a:extLst>
          </p:cNvPr>
          <p:cNvSpPr txBox="1"/>
          <p:nvPr/>
        </p:nvSpPr>
        <p:spPr>
          <a:xfrm>
            <a:off x="884292" y="1134807"/>
            <a:ext cx="10708618" cy="1798441"/>
          </a:xfrm>
          <a:prstGeom prst="rect">
            <a:avLst/>
          </a:prstGeom>
          <a:noFill/>
        </p:spPr>
        <p:txBody>
          <a:bodyPr wrap="square" lIns="0" tIns="0" rIns="0" bIns="0" rtlCol="0">
            <a:spAutoFit/>
          </a:bodyPr>
          <a:lstStyle/>
          <a:p>
            <a:r>
              <a:rPr lang="en-US" altLang="zh-CN" b="1" dirty="0"/>
              <a:t>3.</a:t>
            </a:r>
            <a:r>
              <a:rPr lang="zh-CN" altLang="zh-CN" b="1" dirty="0"/>
              <a:t>推荐某动漫的观看群体：</a:t>
            </a:r>
            <a:endParaRPr lang="zh-CN" altLang="zh-CN" dirty="0"/>
          </a:p>
          <a:p>
            <a:pPr algn="just" eaLnBrk="1" fontAlgn="auto" hangingPunct="1">
              <a:lnSpc>
                <a:spcPct val="130000"/>
              </a:lnSpc>
              <a:spcBef>
                <a:spcPts val="0"/>
              </a:spcBef>
              <a:spcAft>
                <a:spcPts val="0"/>
              </a:spcAft>
            </a:pPr>
            <a:r>
              <a:rPr lang="zh-CN" altLang="zh-CN" dirty="0"/>
              <a:t>输入动漫</a:t>
            </a:r>
            <a:r>
              <a:rPr lang="en-US" altLang="zh-CN" dirty="0"/>
              <a:t>id</a:t>
            </a:r>
            <a:r>
              <a:rPr lang="zh-CN" altLang="zh-CN" dirty="0"/>
              <a:t>，提取该</a:t>
            </a:r>
            <a:r>
              <a:rPr lang="en-US" altLang="zh-CN" dirty="0"/>
              <a:t>id</a:t>
            </a:r>
            <a:r>
              <a:rPr lang="zh-CN" altLang="zh-CN" dirty="0"/>
              <a:t>的动漫矩阵，并与所有用户特征进行相乘，得到所有用户对该动漫的平安，并从中筛选评分最高的</a:t>
            </a:r>
            <a:r>
              <a:rPr lang="en-US" altLang="zh-CN" dirty="0"/>
              <a:t>k(10)</a:t>
            </a:r>
            <a:r>
              <a:rPr lang="zh-CN" altLang="zh-CN" dirty="0"/>
              <a:t>个用户，进行推荐，</a:t>
            </a:r>
            <a:endParaRPr lang="en-US" altLang="zh-CN" sz="2000" spc="300" dirty="0">
              <a:solidFill>
                <a:srgbClr val="000000">
                  <a:lumMod val="85000"/>
                  <a:lumOff val="15000"/>
                </a:srgbClr>
              </a:solidFill>
              <a:latin typeface="微软雅黑" panose="020B0503020204020204" pitchFamily="34" charset="-122"/>
            </a:endParaRPr>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pic>
        <p:nvPicPr>
          <p:cNvPr id="6" name="图片 5" descr="C:\Users\11927\AppData\Local\Temp\1593660135(1).png">
            <a:extLst>
              <a:ext uri="{FF2B5EF4-FFF2-40B4-BE49-F238E27FC236}">
                <a16:creationId xmlns:a16="http://schemas.microsoft.com/office/drawing/2014/main" id="{5C5688C9-BB19-49E5-BF96-5F94209DFBE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14244" y="2419139"/>
            <a:ext cx="7166823" cy="1204594"/>
          </a:xfrm>
          <a:prstGeom prst="rect">
            <a:avLst/>
          </a:prstGeom>
          <a:noFill/>
          <a:ln>
            <a:noFill/>
          </a:ln>
        </p:spPr>
      </p:pic>
    </p:spTree>
    <p:extLst>
      <p:ext uri="{BB962C8B-B14F-4D97-AF65-F5344CB8AC3E}">
        <p14:creationId xmlns:p14="http://schemas.microsoft.com/office/powerpoint/2010/main" val="3127057704"/>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实验总结</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9</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36156858-578A-4E7D-B712-7918A9303B0F}"/>
              </a:ext>
            </a:extLst>
          </p:cNvPr>
          <p:cNvSpPr txBox="1"/>
          <p:nvPr/>
        </p:nvSpPr>
        <p:spPr>
          <a:xfrm>
            <a:off x="741691" y="1795207"/>
            <a:ext cx="10708618" cy="3808222"/>
          </a:xfrm>
          <a:prstGeom prst="rect">
            <a:avLst/>
          </a:prstGeom>
          <a:noFill/>
        </p:spPr>
        <p:txBody>
          <a:bodyPr wrap="square" lIns="0" tIns="0" rIns="0" bIns="0" rtlCol="0">
            <a:spAutoFit/>
          </a:bodyPr>
          <a:lstStyle/>
          <a:p>
            <a:r>
              <a:rPr lang="en-US" altLang="zh-CN" dirty="0"/>
              <a:t>1.</a:t>
            </a:r>
            <a:r>
              <a:rPr lang="zh-CN" altLang="zh-CN" dirty="0"/>
              <a:t>相比于协同过滤矩阵分解方法</a:t>
            </a:r>
            <a:r>
              <a:rPr lang="zh-CN" altLang="en-US" dirty="0"/>
              <a:t>和聚类的方法</a:t>
            </a:r>
            <a:r>
              <a:rPr lang="zh-CN" altLang="zh-CN" dirty="0"/>
              <a:t>，</a:t>
            </a:r>
            <a:r>
              <a:rPr lang="en-US" altLang="zh-CN" dirty="0"/>
              <a:t>CNN</a:t>
            </a:r>
            <a:r>
              <a:rPr lang="zh-CN" altLang="zh-CN" dirty="0"/>
              <a:t>的特征提取方法用上了动漫各类属性信息，能够更有效对动漫相关特征进行提取。</a:t>
            </a:r>
            <a:endParaRPr lang="en-US" altLang="zh-CN" dirty="0"/>
          </a:p>
          <a:p>
            <a:endParaRPr lang="en-US" altLang="zh-CN" dirty="0"/>
          </a:p>
          <a:p>
            <a:endParaRPr lang="zh-CN" altLang="zh-CN" dirty="0"/>
          </a:p>
          <a:p>
            <a:r>
              <a:rPr lang="en-US" altLang="zh-CN" dirty="0"/>
              <a:t>2.</a:t>
            </a:r>
            <a:r>
              <a:rPr lang="zh-CN" altLang="zh-CN" dirty="0"/>
              <a:t>利用用户矩阵和动漫矩阵进行推荐有可靠的解释性，并且能完整的进行推荐。</a:t>
            </a:r>
            <a:endParaRPr lang="en-US" altLang="zh-CN" dirty="0"/>
          </a:p>
          <a:p>
            <a:endParaRPr lang="en-US" altLang="zh-CN" dirty="0"/>
          </a:p>
          <a:p>
            <a:endParaRPr lang="zh-CN" altLang="zh-CN" dirty="0"/>
          </a:p>
          <a:p>
            <a:r>
              <a:rPr lang="en-US" altLang="zh-CN" dirty="0"/>
              <a:t>3.</a:t>
            </a:r>
            <a:r>
              <a:rPr lang="zh-CN" altLang="zh-CN" dirty="0"/>
              <a:t>用户特征不够，仅有</a:t>
            </a:r>
            <a:r>
              <a:rPr lang="en-US" altLang="zh-CN" dirty="0"/>
              <a:t>id</a:t>
            </a:r>
            <a:r>
              <a:rPr lang="zh-CN" altLang="zh-CN" dirty="0"/>
              <a:t>特征，这样构建的用户特征向量信息存在缺陷，加上大</a:t>
            </a:r>
            <a:r>
              <a:rPr lang="en-US" altLang="zh-CN" dirty="0"/>
              <a:t>batch</a:t>
            </a:r>
            <a:r>
              <a:rPr lang="zh-CN" altLang="zh-CN" dirty="0"/>
              <a:t>训练，训练的收敛情况不是很理想，有待改善。</a:t>
            </a:r>
          </a:p>
          <a:p>
            <a:r>
              <a:rPr lang="en-US" altLang="zh-CN" dirty="0"/>
              <a:t> </a:t>
            </a:r>
            <a:endParaRPr lang="zh-CN" altLang="zh-CN" dirty="0"/>
          </a:p>
          <a:p>
            <a:r>
              <a:rPr lang="en-US" altLang="zh-CN" dirty="0"/>
              <a:t> </a:t>
            </a:r>
            <a:endParaRPr lang="zh-CN" altLang="zh-CN" dirty="0"/>
          </a:p>
          <a:p>
            <a:pPr algn="just" eaLnBrk="1" fontAlgn="auto" hangingPunct="1">
              <a:lnSpc>
                <a:spcPct val="130000"/>
              </a:lnSpc>
              <a:spcBef>
                <a:spcPts val="0"/>
              </a:spcBef>
              <a:spcAft>
                <a:spcPts val="0"/>
              </a:spcAft>
            </a:pP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203677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782139" y="4237311"/>
            <a:ext cx="8115248" cy="782043"/>
            <a:chOff x="5475175" y="2788046"/>
            <a:chExt cx="3153007" cy="550893"/>
          </a:xfrm>
        </p:grpSpPr>
        <p:sp>
          <p:nvSpPr>
            <p:cNvPr id="4" name="椭圆 3"/>
            <p:cNvSpPr/>
            <p:nvPr/>
          </p:nvSpPr>
          <p:spPr>
            <a:xfrm>
              <a:off x="5475175" y="2788046"/>
              <a:ext cx="304101"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4</a:t>
              </a:r>
              <a:endParaRPr lang="zh-CN" altLang="en-US" sz="4400" dirty="0"/>
            </a:p>
          </p:txBody>
        </p:sp>
        <p:sp>
          <p:nvSpPr>
            <p:cNvPr id="8" name="文本框 7"/>
            <p:cNvSpPr txBox="1"/>
            <p:nvPr/>
          </p:nvSpPr>
          <p:spPr>
            <a:xfrm>
              <a:off x="5988603" y="2888229"/>
              <a:ext cx="2639579" cy="390252"/>
            </a:xfrm>
            <a:prstGeom prst="rect">
              <a:avLst/>
            </a:prstGeom>
            <a:noFill/>
          </p:spPr>
          <p:txBody>
            <a:bodyPr wrap="square" lIns="0" tIns="0" rIns="0" bIns="0" rtlCol="0">
              <a:spAutoFit/>
            </a:bodyPr>
            <a:lstStyle/>
            <a:p>
              <a:r>
                <a:rPr lang="zh-CN" altLang="en-US" sz="3600" b="1" spc="300" dirty="0">
                  <a:latin typeface="+mj-ea"/>
                  <a:ea typeface="+mj-ea"/>
                </a:rPr>
                <a:t>基于聚类的动漫推荐系统设计</a:t>
              </a:r>
              <a:endParaRPr lang="zh-CN" altLang="en-US" sz="3600" b="1" spc="300" dirty="0"/>
            </a:p>
          </p:txBody>
        </p:sp>
      </p:gr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聚类</a:t>
            </a:r>
          </a:p>
        </p:txBody>
      </p:sp>
      <p:sp>
        <p:nvSpPr>
          <p:cNvPr id="18" name="文本框 17"/>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817FEB99-C295-4DFD-AF23-12F7590016FB}"/>
              </a:ext>
            </a:extLst>
          </p:cNvPr>
          <p:cNvSpPr txBox="1"/>
          <p:nvPr/>
        </p:nvSpPr>
        <p:spPr>
          <a:xfrm>
            <a:off x="1327150" y="2437544"/>
            <a:ext cx="9616153" cy="1161344"/>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rPr>
              <a:t>     </a:t>
            </a:r>
            <a:r>
              <a:rPr lang="zh-CN" altLang="en-US" sz="2000" spc="300" dirty="0">
                <a:solidFill>
                  <a:srgbClr val="000000">
                    <a:lumMod val="85000"/>
                    <a:lumOff val="15000"/>
                  </a:srgbClr>
                </a:solidFill>
                <a:latin typeface="微软雅黑" panose="020B0503020204020204" pitchFamily="34" charset="-122"/>
              </a:rPr>
              <a:t>基于聚类的动画推荐系统主要思路是筛选出每个用户真正喜爱的动漫并将用户进行分类，然后从抽取的聚类特征中进行推荐。本实验采用基于</a:t>
            </a:r>
            <a:r>
              <a:rPr lang="en-US" altLang="zh-CN" sz="2000" spc="300" dirty="0" err="1">
                <a:solidFill>
                  <a:srgbClr val="000000">
                    <a:lumMod val="85000"/>
                    <a:lumOff val="15000"/>
                  </a:srgbClr>
                </a:solidFill>
                <a:latin typeface="微软雅黑" panose="020B0503020204020204" pitchFamily="34" charset="-122"/>
              </a:rPr>
              <a:t>Kmeans</a:t>
            </a:r>
            <a:r>
              <a:rPr lang="zh-CN" altLang="en-US" sz="2000" spc="300" dirty="0">
                <a:solidFill>
                  <a:srgbClr val="000000">
                    <a:lumMod val="85000"/>
                    <a:lumOff val="15000"/>
                  </a:srgbClr>
                </a:solidFill>
                <a:latin typeface="微软雅黑" panose="020B0503020204020204" pitchFamily="34" charset="-122"/>
              </a:rPr>
              <a:t>聚类方法抽取不同种群用户喜爱的动漫来进行推荐。</a:t>
            </a: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11" name="文本框 10">
            <a:extLst>
              <a:ext uri="{FF2B5EF4-FFF2-40B4-BE49-F238E27FC236}">
                <a16:creationId xmlns:a16="http://schemas.microsoft.com/office/drawing/2014/main" id="{D6F8397F-F17C-4558-859E-CAE857D75014}"/>
              </a:ext>
            </a:extLst>
          </p:cNvPr>
          <p:cNvSpPr txBox="1"/>
          <p:nvPr/>
        </p:nvSpPr>
        <p:spPr>
          <a:xfrm>
            <a:off x="1243338" y="1406103"/>
            <a:ext cx="7926026" cy="3562001"/>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sz="2000" spc="300" dirty="0">
                <a:solidFill>
                  <a:srgbClr val="000000">
                    <a:lumMod val="85000"/>
                    <a:lumOff val="15000"/>
                  </a:srgbClr>
                </a:solidFill>
                <a:latin typeface="+mn-ea"/>
                <a:ea typeface="+mn-ea"/>
              </a:rPr>
              <a:t>整体框架：</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1.</a:t>
            </a:r>
            <a:r>
              <a:rPr lang="zh-CN" altLang="en-US" sz="2000" spc="300" dirty="0">
                <a:solidFill>
                  <a:srgbClr val="000000">
                    <a:lumMod val="85000"/>
                    <a:lumOff val="15000"/>
                  </a:srgbClr>
                </a:solidFill>
                <a:latin typeface="+mn-ea"/>
                <a:ea typeface="+mn-ea"/>
              </a:rPr>
              <a:t>对每个用户的评分取平均，并定义用户评价平均分以上的动漫为用户真正喜爱的动漫</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dirty="0">
                <a:latin typeface="+mn-ea"/>
                <a:ea typeface="+mn-ea"/>
              </a:rPr>
              <a:t>2. </a:t>
            </a:r>
            <a:r>
              <a:rPr lang="zh-CN" altLang="en-US" sz="2000" spc="300" dirty="0">
                <a:solidFill>
                  <a:srgbClr val="000000">
                    <a:lumMod val="85000"/>
                    <a:lumOff val="15000"/>
                  </a:srgbClr>
                </a:solidFill>
                <a:latin typeface="+mn-ea"/>
                <a:ea typeface="+mn-ea"/>
              </a:rPr>
              <a:t>将用户评价数据集及动漫属性数据集合并处理</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3.</a:t>
            </a:r>
            <a:r>
              <a:rPr lang="zh-CN" altLang="en-US" sz="2000" spc="300" dirty="0">
                <a:solidFill>
                  <a:srgbClr val="000000">
                    <a:lumMod val="85000"/>
                    <a:lumOff val="15000"/>
                  </a:srgbClr>
                </a:solidFill>
                <a:latin typeface="+mn-ea"/>
                <a:ea typeface="+mn-ea"/>
              </a:rPr>
              <a:t>利用主成成分分析对数据进行降维处理</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4.</a:t>
            </a:r>
            <a:r>
              <a:rPr lang="zh-CN" altLang="en-US" sz="2000" spc="300" dirty="0">
                <a:solidFill>
                  <a:srgbClr val="000000">
                    <a:lumMod val="85000"/>
                    <a:lumOff val="15000"/>
                  </a:srgbClr>
                </a:solidFill>
                <a:latin typeface="+mn-ea"/>
                <a:ea typeface="+mn-ea"/>
              </a:rPr>
              <a:t>通过</a:t>
            </a:r>
            <a:r>
              <a:rPr lang="en-US" altLang="zh-CN" sz="2000" spc="300" dirty="0" err="1">
                <a:solidFill>
                  <a:srgbClr val="000000">
                    <a:lumMod val="85000"/>
                    <a:lumOff val="15000"/>
                  </a:srgbClr>
                </a:solidFill>
                <a:latin typeface="+mn-ea"/>
                <a:ea typeface="+mn-ea"/>
              </a:rPr>
              <a:t>Kmeans</a:t>
            </a:r>
            <a:r>
              <a:rPr lang="zh-CN" altLang="en-US" sz="2000" spc="300" dirty="0">
                <a:solidFill>
                  <a:srgbClr val="000000">
                    <a:lumMod val="85000"/>
                    <a:lumOff val="15000"/>
                  </a:srgbClr>
                </a:solidFill>
                <a:latin typeface="+mn-ea"/>
                <a:ea typeface="+mn-ea"/>
              </a:rPr>
              <a:t>聚类的方式将用户分类</a:t>
            </a:r>
            <a:endParaRPr lang="en-US" altLang="zh-CN" sz="2000" spc="300" dirty="0">
              <a:solidFill>
                <a:srgbClr val="000000">
                  <a:lumMod val="85000"/>
                  <a:lumOff val="15000"/>
                </a:srgbClr>
              </a:solidFill>
              <a:latin typeface="+mn-ea"/>
              <a:ea typeface="+mn-ea"/>
            </a:endParaRPr>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5.</a:t>
            </a:r>
            <a:r>
              <a:rPr lang="zh-CN" altLang="en-US" sz="2000" spc="300" dirty="0">
                <a:solidFill>
                  <a:srgbClr val="000000">
                    <a:lumMod val="85000"/>
                    <a:lumOff val="15000"/>
                  </a:srgbClr>
                </a:solidFill>
                <a:latin typeface="+mn-ea"/>
                <a:ea typeface="+mn-ea"/>
              </a:rPr>
              <a:t>获得每个类别的特征（评分最高的动漫，该类别关键词，平均集数等</a:t>
            </a:r>
            <a:r>
              <a:rPr lang="zh-CN" altLang="en-US" dirty="0">
                <a:latin typeface="+mn-ea"/>
                <a:ea typeface="+mn-ea"/>
              </a:rPr>
              <a:t>）</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a:p>
            <a:pPr algn="just" eaLnBrk="1" fontAlgn="auto" hangingPunct="1">
              <a:lnSpc>
                <a:spcPct val="130000"/>
              </a:lnSpc>
              <a:spcBef>
                <a:spcPts val="0"/>
              </a:spcBef>
              <a:spcAft>
                <a:spcPts val="0"/>
              </a:spcAft>
            </a:pPr>
            <a:endParaRPr lang="zh-CN" altLang="en-US"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推荐标准</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5" name="文本框 4">
            <a:extLst>
              <a:ext uri="{FF2B5EF4-FFF2-40B4-BE49-F238E27FC236}">
                <a16:creationId xmlns:a16="http://schemas.microsoft.com/office/drawing/2014/main" id="{32043A72-09A3-4655-A6E5-F5D4BCEC46AA}"/>
              </a:ext>
            </a:extLst>
          </p:cNvPr>
          <p:cNvSpPr txBox="1"/>
          <p:nvPr/>
        </p:nvSpPr>
        <p:spPr>
          <a:xfrm>
            <a:off x="2059312" y="1308542"/>
            <a:ext cx="7297753" cy="1561453"/>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mn-ea"/>
                <a:ea typeface="+mn-ea"/>
              </a:rPr>
              <a:t>     </a:t>
            </a:r>
            <a:r>
              <a:rPr lang="zh-CN" altLang="en-US" sz="2000" spc="300" dirty="0">
                <a:solidFill>
                  <a:srgbClr val="000000">
                    <a:lumMod val="85000"/>
                    <a:lumOff val="15000"/>
                  </a:srgbClr>
                </a:solidFill>
                <a:latin typeface="+mn-ea"/>
                <a:ea typeface="+mn-ea"/>
              </a:rPr>
              <a:t>由于数据集中用户数量较多并且每位用户对动漫的评价标准不完全相同，因此本实验选择每位用户对所评价动漫的平均评分作为标准，定义平均分以上的动漫为该用户真正喜爱的动漫。</a:t>
            </a:r>
            <a:endParaRPr lang="en-US" altLang="zh-CN" sz="2000" spc="300" dirty="0">
              <a:solidFill>
                <a:srgbClr val="000000">
                  <a:lumMod val="85000"/>
                  <a:lumOff val="15000"/>
                </a:srgbClr>
              </a:solidFill>
              <a:latin typeface="+mn-ea"/>
              <a:ea typeface="+mn-ea"/>
            </a:endParaRPr>
          </a:p>
        </p:txBody>
      </p:sp>
      <p:pic>
        <p:nvPicPr>
          <p:cNvPr id="2" name="图片 1">
            <a:extLst>
              <a:ext uri="{FF2B5EF4-FFF2-40B4-BE49-F238E27FC236}">
                <a16:creationId xmlns:a16="http://schemas.microsoft.com/office/drawing/2014/main" id="{0C890BAE-86EA-4F27-9C52-E4FD2A067957}"/>
              </a:ext>
            </a:extLst>
          </p:cNvPr>
          <p:cNvPicPr>
            <a:picLocks noChangeAspect="1"/>
          </p:cNvPicPr>
          <p:nvPr/>
        </p:nvPicPr>
        <p:blipFill>
          <a:blip r:embed="rId2"/>
          <a:stretch>
            <a:fillRect/>
          </a:stretch>
        </p:blipFill>
        <p:spPr>
          <a:xfrm>
            <a:off x="1790183" y="1308542"/>
            <a:ext cx="811120" cy="411116"/>
          </a:xfrm>
          <a:prstGeom prst="rect">
            <a:avLst/>
          </a:prstGeom>
        </p:spPr>
      </p:pic>
      <p:pic>
        <p:nvPicPr>
          <p:cNvPr id="7" name="图片 6">
            <a:extLst>
              <a:ext uri="{FF2B5EF4-FFF2-40B4-BE49-F238E27FC236}">
                <a16:creationId xmlns:a16="http://schemas.microsoft.com/office/drawing/2014/main" id="{788F2471-F32E-47F3-8BF0-6AA12EE6CD15}"/>
              </a:ext>
            </a:extLst>
          </p:cNvPr>
          <p:cNvPicPr>
            <a:picLocks noChangeAspect="1"/>
          </p:cNvPicPr>
          <p:nvPr/>
        </p:nvPicPr>
        <p:blipFill>
          <a:blip r:embed="rId3"/>
          <a:stretch>
            <a:fillRect/>
          </a:stretch>
        </p:blipFill>
        <p:spPr>
          <a:xfrm>
            <a:off x="1790183" y="2993994"/>
            <a:ext cx="3295650" cy="1524000"/>
          </a:xfrm>
          <a:prstGeom prst="rect">
            <a:avLst/>
          </a:prstGeom>
        </p:spPr>
      </p:pic>
      <p:pic>
        <p:nvPicPr>
          <p:cNvPr id="10" name="图片 9">
            <a:extLst>
              <a:ext uri="{FF2B5EF4-FFF2-40B4-BE49-F238E27FC236}">
                <a16:creationId xmlns:a16="http://schemas.microsoft.com/office/drawing/2014/main" id="{8A0146E7-8662-49C8-B70F-F7959AB6BA48}"/>
              </a:ext>
            </a:extLst>
          </p:cNvPr>
          <p:cNvPicPr>
            <a:picLocks noChangeAspect="1"/>
          </p:cNvPicPr>
          <p:nvPr/>
        </p:nvPicPr>
        <p:blipFill>
          <a:blip r:embed="rId4"/>
          <a:stretch>
            <a:fillRect/>
          </a:stretch>
        </p:blipFill>
        <p:spPr>
          <a:xfrm>
            <a:off x="1807939" y="4509116"/>
            <a:ext cx="3295650" cy="314325"/>
          </a:xfrm>
          <a:prstGeom prst="rect">
            <a:avLst/>
          </a:prstGeom>
        </p:spPr>
      </p:pic>
      <p:pic>
        <p:nvPicPr>
          <p:cNvPr id="11" name="图片 10">
            <a:extLst>
              <a:ext uri="{FF2B5EF4-FFF2-40B4-BE49-F238E27FC236}">
                <a16:creationId xmlns:a16="http://schemas.microsoft.com/office/drawing/2014/main" id="{053F89AB-E000-42A8-B680-F670177FC108}"/>
              </a:ext>
            </a:extLst>
          </p:cNvPr>
          <p:cNvPicPr>
            <a:picLocks noChangeAspect="1"/>
          </p:cNvPicPr>
          <p:nvPr/>
        </p:nvPicPr>
        <p:blipFill>
          <a:blip r:embed="rId5"/>
          <a:stretch>
            <a:fillRect/>
          </a:stretch>
        </p:blipFill>
        <p:spPr>
          <a:xfrm>
            <a:off x="6406831" y="2695148"/>
            <a:ext cx="3056764" cy="3047930"/>
          </a:xfrm>
          <a:prstGeom prst="rect">
            <a:avLst/>
          </a:prstGeom>
        </p:spPr>
      </p:pic>
    </p:spTree>
    <p:extLst>
      <p:ext uri="{BB962C8B-B14F-4D97-AF65-F5344CB8AC3E}">
        <p14:creationId xmlns:p14="http://schemas.microsoft.com/office/powerpoint/2010/main" val="4073156330"/>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18101"/>
            <a:ext cx="8643848" cy="480131"/>
          </a:xfrm>
        </p:spPr>
        <p:txBody>
          <a:bodyPr/>
          <a:lstStyle/>
          <a:p>
            <a:r>
              <a:rPr lang="zh-CN" altLang="en-US" dirty="0"/>
              <a:t>数据预处理</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
        <p:nvSpPr>
          <p:cNvPr id="5" name="文本框 4">
            <a:extLst>
              <a:ext uri="{FF2B5EF4-FFF2-40B4-BE49-F238E27FC236}">
                <a16:creationId xmlns:a16="http://schemas.microsoft.com/office/drawing/2014/main" id="{32043A72-09A3-4655-A6E5-F5D4BCEC46AA}"/>
              </a:ext>
            </a:extLst>
          </p:cNvPr>
          <p:cNvSpPr txBox="1"/>
          <p:nvPr/>
        </p:nvSpPr>
        <p:spPr>
          <a:xfrm>
            <a:off x="1096331" y="1566135"/>
            <a:ext cx="10959837" cy="553998"/>
          </a:xfrm>
          <a:prstGeom prst="rect">
            <a:avLst/>
          </a:prstGeom>
          <a:noFill/>
        </p:spPr>
        <p:txBody>
          <a:bodyPr wrap="square" lIns="0" tIns="0" rIns="0" bIns="0" rtlCol="0">
            <a:spAutoFit/>
          </a:bodyPr>
          <a:lstStyle/>
          <a:p>
            <a:r>
              <a:rPr lang="zh-CN" altLang="en-US" dirty="0"/>
              <a:t>将用户评价数据集与动漫属性数据集合并，并得到每个用户真正喜欢的动漫。</a:t>
            </a:r>
            <a:endParaRPr lang="en-US" altLang="zh-CN" dirty="0"/>
          </a:p>
          <a:p>
            <a:r>
              <a:rPr lang="zh-CN" altLang="en-US" dirty="0"/>
              <a:t>利用主成成分分析对数据特征进行降维</a:t>
            </a:r>
            <a:endParaRPr lang="en-US" altLang="zh-CN" dirty="0"/>
          </a:p>
        </p:txBody>
      </p:sp>
      <p:pic>
        <p:nvPicPr>
          <p:cNvPr id="3" name="图片 2">
            <a:extLst>
              <a:ext uri="{FF2B5EF4-FFF2-40B4-BE49-F238E27FC236}">
                <a16:creationId xmlns:a16="http://schemas.microsoft.com/office/drawing/2014/main" id="{B46CE3D3-AF9E-434C-82D5-A9C05C7A2F7B}"/>
              </a:ext>
            </a:extLst>
          </p:cNvPr>
          <p:cNvPicPr>
            <a:picLocks noChangeAspect="1"/>
          </p:cNvPicPr>
          <p:nvPr/>
        </p:nvPicPr>
        <p:blipFill>
          <a:blip r:embed="rId2"/>
          <a:stretch>
            <a:fillRect/>
          </a:stretch>
        </p:blipFill>
        <p:spPr>
          <a:xfrm>
            <a:off x="3085810" y="2181688"/>
            <a:ext cx="5862882" cy="3317508"/>
          </a:xfrm>
          <a:prstGeom prst="rect">
            <a:avLst/>
          </a:prstGeom>
        </p:spPr>
      </p:pic>
    </p:spTree>
    <p:extLst>
      <p:ext uri="{BB962C8B-B14F-4D97-AF65-F5344CB8AC3E}">
        <p14:creationId xmlns:p14="http://schemas.microsoft.com/office/powerpoint/2010/main" val="1625905085"/>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3662994" y="4283909"/>
            <a:ext cx="4892610" cy="782043"/>
            <a:chOff x="5181690" y="2820871"/>
            <a:chExt cx="3446492"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1</a:t>
              </a:r>
              <a:endParaRPr lang="zh-CN" altLang="en-US" sz="4400" dirty="0"/>
            </a:p>
          </p:txBody>
        </p:sp>
        <p:sp>
          <p:nvSpPr>
            <p:cNvPr id="8" name="文本框 7"/>
            <p:cNvSpPr txBox="1"/>
            <p:nvPr/>
          </p:nvSpPr>
          <p:spPr>
            <a:xfrm>
              <a:off x="5988603" y="2888229"/>
              <a:ext cx="2639579" cy="390252"/>
            </a:xfrm>
            <a:prstGeom prst="rect">
              <a:avLst/>
            </a:prstGeom>
            <a:noFill/>
          </p:spPr>
          <p:txBody>
            <a:bodyPr wrap="square" lIns="0" tIns="0" rIns="0" bIns="0" rtlCol="0">
              <a:spAutoFit/>
            </a:bodyPr>
            <a:lstStyle/>
            <a:p>
              <a:r>
                <a:rPr lang="zh-CN" altLang="en-US" sz="3600" b="1" spc="300" dirty="0">
                  <a:latin typeface="+mj-ea"/>
                  <a:ea typeface="+mj-ea"/>
                </a:rPr>
                <a:t>数据集说明</a:t>
              </a:r>
              <a:endParaRPr lang="zh-CN" altLang="en-US" sz="3600" b="1" spc="300" dirty="0"/>
            </a:p>
          </p:txBody>
        </p:sp>
      </p:gr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K</a:t>
            </a:r>
            <a:r>
              <a:rPr lang="zh-CN" altLang="en-US" dirty="0"/>
              <a:t>近邻聚类</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36156858-578A-4E7D-B712-7918A9303B0F}"/>
              </a:ext>
            </a:extLst>
          </p:cNvPr>
          <p:cNvSpPr txBox="1"/>
          <p:nvPr/>
        </p:nvSpPr>
        <p:spPr>
          <a:xfrm>
            <a:off x="884292" y="1134807"/>
            <a:ext cx="10708618" cy="584775"/>
          </a:xfrm>
          <a:prstGeom prst="rect">
            <a:avLst/>
          </a:prstGeom>
          <a:noFill/>
        </p:spPr>
        <p:txBody>
          <a:bodyPr wrap="square" lIns="0" tIns="0" rIns="0" bIns="0" rtlCol="0">
            <a:spAutoFit/>
          </a:bodyPr>
          <a:lstStyle/>
          <a:p>
            <a:r>
              <a:rPr lang="zh-CN" altLang="en-US" b="1" dirty="0"/>
              <a:t>效果评估</a:t>
            </a:r>
            <a:endParaRPr lang="en-US" altLang="zh-CN" b="1" dirty="0"/>
          </a:p>
          <a:p>
            <a:r>
              <a:rPr lang="zh-CN" altLang="en-US" dirty="0"/>
              <a:t>使用轮廓系数（</a:t>
            </a:r>
            <a:r>
              <a:rPr lang="en-US" altLang="zh-CN" dirty="0" err="1"/>
              <a:t>silhouette_score</a:t>
            </a:r>
            <a:r>
              <a:rPr lang="zh-CN" altLang="en-US" dirty="0"/>
              <a:t>）分数对聚类效果进行评估，得到需要聚类的个数为</a:t>
            </a:r>
            <a:r>
              <a:rPr lang="en-US" altLang="zh-CN" dirty="0"/>
              <a:t>4</a:t>
            </a:r>
            <a:endPar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2BEF5F3-9310-4BE6-AA67-8139EEE6ABF0}"/>
              </a:ext>
            </a:extLst>
          </p:cNvPr>
          <p:cNvPicPr>
            <a:picLocks noChangeAspect="1"/>
          </p:cNvPicPr>
          <p:nvPr/>
        </p:nvPicPr>
        <p:blipFill>
          <a:blip r:embed="rId2"/>
          <a:stretch>
            <a:fillRect/>
          </a:stretch>
        </p:blipFill>
        <p:spPr>
          <a:xfrm>
            <a:off x="1926146" y="1815832"/>
            <a:ext cx="7370252" cy="3983570"/>
          </a:xfrm>
          <a:prstGeom prst="rect">
            <a:avLst/>
          </a:prstGeom>
        </p:spPr>
      </p:pic>
    </p:spTree>
    <p:extLst>
      <p:ext uri="{BB962C8B-B14F-4D97-AF65-F5344CB8AC3E}">
        <p14:creationId xmlns:p14="http://schemas.microsoft.com/office/powerpoint/2010/main" val="2173373591"/>
      </p:ext>
    </p:extLst>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t>K</a:t>
            </a:r>
            <a:r>
              <a:rPr lang="zh-CN" altLang="en-US" dirty="0"/>
              <a:t>近邻聚类</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pic>
        <p:nvPicPr>
          <p:cNvPr id="3" name="图片 2">
            <a:extLst>
              <a:ext uri="{FF2B5EF4-FFF2-40B4-BE49-F238E27FC236}">
                <a16:creationId xmlns:a16="http://schemas.microsoft.com/office/drawing/2014/main" id="{10050E56-08F9-4996-AC95-D90A4C4605D0}"/>
              </a:ext>
            </a:extLst>
          </p:cNvPr>
          <p:cNvPicPr>
            <a:picLocks noChangeAspect="1"/>
          </p:cNvPicPr>
          <p:nvPr/>
        </p:nvPicPr>
        <p:blipFill>
          <a:blip r:embed="rId2"/>
          <a:stretch>
            <a:fillRect/>
          </a:stretch>
        </p:blipFill>
        <p:spPr>
          <a:xfrm>
            <a:off x="6421511" y="1360325"/>
            <a:ext cx="5350280" cy="4137350"/>
          </a:xfrm>
          <a:prstGeom prst="rect">
            <a:avLst/>
          </a:prstGeom>
        </p:spPr>
      </p:pic>
      <p:sp>
        <p:nvSpPr>
          <p:cNvPr id="7" name="文本框 6">
            <a:extLst>
              <a:ext uri="{FF2B5EF4-FFF2-40B4-BE49-F238E27FC236}">
                <a16:creationId xmlns:a16="http://schemas.microsoft.com/office/drawing/2014/main" id="{E5336416-7EAE-4AB7-AFCE-9B4C95D2A1D1}"/>
              </a:ext>
            </a:extLst>
          </p:cNvPr>
          <p:cNvSpPr txBox="1"/>
          <p:nvPr/>
        </p:nvSpPr>
        <p:spPr>
          <a:xfrm>
            <a:off x="420209" y="1221825"/>
            <a:ext cx="10708618" cy="276999"/>
          </a:xfrm>
          <a:prstGeom prst="rect">
            <a:avLst/>
          </a:prstGeom>
          <a:noFill/>
        </p:spPr>
        <p:txBody>
          <a:bodyPr wrap="square" lIns="0" tIns="0" rIns="0" bIns="0" rtlCol="0">
            <a:spAutoFit/>
          </a:bodyPr>
          <a:lstStyle/>
          <a:p>
            <a:r>
              <a:rPr lang="zh-CN" altLang="en-US" b="1" dirty="0"/>
              <a:t>聚类效果</a:t>
            </a:r>
            <a:endParaRPr lang="en-US" altLang="zh-CN" b="1" dirty="0"/>
          </a:p>
        </p:txBody>
      </p:sp>
      <p:pic>
        <p:nvPicPr>
          <p:cNvPr id="4" name="图片 3">
            <a:extLst>
              <a:ext uri="{FF2B5EF4-FFF2-40B4-BE49-F238E27FC236}">
                <a16:creationId xmlns:a16="http://schemas.microsoft.com/office/drawing/2014/main" id="{BDF0E24F-5D3E-459A-98E0-E5D9BFE7F1E7}"/>
              </a:ext>
            </a:extLst>
          </p:cNvPr>
          <p:cNvPicPr>
            <a:picLocks noChangeAspect="1"/>
          </p:cNvPicPr>
          <p:nvPr/>
        </p:nvPicPr>
        <p:blipFill>
          <a:blip r:embed="rId3"/>
          <a:stretch>
            <a:fillRect/>
          </a:stretch>
        </p:blipFill>
        <p:spPr>
          <a:xfrm>
            <a:off x="357352" y="1788644"/>
            <a:ext cx="6074908" cy="3419210"/>
          </a:xfrm>
          <a:prstGeom prst="rect">
            <a:avLst/>
          </a:prstGeom>
        </p:spPr>
      </p:pic>
    </p:spTree>
    <p:extLst>
      <p:ext uri="{BB962C8B-B14F-4D97-AF65-F5344CB8AC3E}">
        <p14:creationId xmlns:p14="http://schemas.microsoft.com/office/powerpoint/2010/main" val="4059008035"/>
      </p:ext>
    </p:extLst>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聚类分析</a:t>
            </a:r>
          </a:p>
        </p:txBody>
      </p:sp>
      <p:sp>
        <p:nvSpPr>
          <p:cNvPr id="17" name="文本框 16"/>
          <p:cNvSpPr txBox="1">
            <a:spLocks noChangeArrowheads="1"/>
          </p:cNvSpPr>
          <p:nvPr/>
        </p:nvSpPr>
        <p:spPr bwMode="auto">
          <a:xfrm>
            <a:off x="399393" y="178336"/>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7</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36156858-578A-4E7D-B712-7918A9303B0F}"/>
              </a:ext>
            </a:extLst>
          </p:cNvPr>
          <p:cNvSpPr txBox="1"/>
          <p:nvPr/>
        </p:nvSpPr>
        <p:spPr>
          <a:xfrm>
            <a:off x="884292" y="1134807"/>
            <a:ext cx="10708618" cy="1444626"/>
          </a:xfrm>
          <a:prstGeom prst="rect">
            <a:avLst/>
          </a:prstGeom>
          <a:noFill/>
        </p:spPr>
        <p:txBody>
          <a:bodyPr wrap="square" lIns="0" tIns="0" rIns="0" bIns="0" rtlCol="0">
            <a:spAutoFit/>
          </a:bodyPr>
          <a:lstStyle/>
          <a:p>
            <a:pPr algn="just" eaLnBrk="1" fontAlgn="auto" hangingPunct="1">
              <a:lnSpc>
                <a:spcPct val="130000"/>
              </a:lnSpc>
              <a:spcBef>
                <a:spcPts val="0"/>
              </a:spcBef>
              <a:spcAft>
                <a:spcPts val="0"/>
              </a:spcAft>
            </a:pPr>
            <a:r>
              <a:rPr lang="zh-CN" altLang="en-US" dirty="0"/>
              <a:t>分析每个类别的特征：</a:t>
            </a:r>
            <a:endParaRPr lang="en-US" altLang="zh-CN" dirty="0"/>
          </a:p>
          <a:p>
            <a:pPr algn="just" eaLnBrk="1" fontAlgn="auto" hangingPunct="1">
              <a:lnSpc>
                <a:spcPct val="130000"/>
              </a:lnSpc>
              <a:spcBef>
                <a:spcPts val="0"/>
              </a:spcBef>
              <a:spcAft>
                <a:spcPts val="0"/>
              </a:spcAft>
            </a:pPr>
            <a:r>
              <a:rPr lang="en-US" altLang="zh-CN" sz="2000" spc="300" dirty="0">
                <a:solidFill>
                  <a:srgbClr val="000000">
                    <a:lumMod val="85000"/>
                    <a:lumOff val="15000"/>
                  </a:srgbClr>
                </a:solidFill>
                <a:latin typeface="微软雅黑" panose="020B0503020204020204" pitchFamily="34" charset="-122"/>
                <a:ea typeface="微软雅黑" panose="020B0503020204020204" pitchFamily="34" charset="-122"/>
              </a:rPr>
              <a:t>	</a:t>
            </a:r>
            <a:r>
              <a:rPr lang="zh-CN" altLang="en-US" dirty="0"/>
              <a:t>该类别评分最高的前</a:t>
            </a:r>
            <a:r>
              <a:rPr lang="en-US" altLang="zh-CN" dirty="0"/>
              <a:t>15</a:t>
            </a:r>
            <a:r>
              <a:rPr lang="zh-CN" altLang="en-US" dirty="0"/>
              <a:t>个动漫</a:t>
            </a:r>
            <a:endParaRPr lang="en-US" altLang="zh-CN" dirty="0"/>
          </a:p>
          <a:p>
            <a:pPr algn="just" eaLnBrk="1" fontAlgn="auto" hangingPunct="1">
              <a:lnSpc>
                <a:spcPct val="130000"/>
              </a:lnSpc>
              <a:spcBef>
                <a:spcPts val="0"/>
              </a:spcBef>
              <a:spcAft>
                <a:spcPts val="0"/>
              </a:spcAft>
            </a:pPr>
            <a:r>
              <a:rPr lang="en-US" altLang="zh-CN" dirty="0"/>
              <a:t>	</a:t>
            </a:r>
            <a:r>
              <a:rPr lang="zh-CN" altLang="en-US" dirty="0"/>
              <a:t>该类别中的关键词</a:t>
            </a:r>
            <a:endParaRPr lang="en-US" altLang="zh-CN" dirty="0"/>
          </a:p>
          <a:p>
            <a:pPr algn="just" eaLnBrk="1" fontAlgn="auto" hangingPunct="1">
              <a:lnSpc>
                <a:spcPct val="130000"/>
              </a:lnSpc>
              <a:spcBef>
                <a:spcPts val="0"/>
              </a:spcBef>
              <a:spcAft>
                <a:spcPts val="0"/>
              </a:spcAft>
            </a:pPr>
            <a:r>
              <a:rPr lang="en-US" altLang="zh-CN" dirty="0"/>
              <a:t>	</a:t>
            </a:r>
            <a:r>
              <a:rPr lang="zh-CN" altLang="en-US" dirty="0"/>
              <a:t>该类别平均集数，平均评价及评分人数等</a:t>
            </a:r>
            <a:endParaRPr lang="en-US" altLang="zh-CN" dirty="0"/>
          </a:p>
        </p:txBody>
      </p:sp>
      <p:pic>
        <p:nvPicPr>
          <p:cNvPr id="3" name="图片 2">
            <a:extLst>
              <a:ext uri="{FF2B5EF4-FFF2-40B4-BE49-F238E27FC236}">
                <a16:creationId xmlns:a16="http://schemas.microsoft.com/office/drawing/2014/main" id="{864F8389-7177-48E2-B05F-EE0887BBB688}"/>
              </a:ext>
            </a:extLst>
          </p:cNvPr>
          <p:cNvPicPr>
            <a:picLocks noChangeAspect="1"/>
          </p:cNvPicPr>
          <p:nvPr/>
        </p:nvPicPr>
        <p:blipFill>
          <a:blip r:embed="rId2"/>
          <a:stretch>
            <a:fillRect/>
          </a:stretch>
        </p:blipFill>
        <p:spPr>
          <a:xfrm>
            <a:off x="6687844" y="967416"/>
            <a:ext cx="4728840" cy="1779408"/>
          </a:xfrm>
          <a:prstGeom prst="rect">
            <a:avLst/>
          </a:prstGeom>
        </p:spPr>
      </p:pic>
      <p:pic>
        <p:nvPicPr>
          <p:cNvPr id="5" name="图片 4">
            <a:extLst>
              <a:ext uri="{FF2B5EF4-FFF2-40B4-BE49-F238E27FC236}">
                <a16:creationId xmlns:a16="http://schemas.microsoft.com/office/drawing/2014/main" id="{D0BEEC0D-E721-468A-ABB4-0F95AA269F56}"/>
              </a:ext>
            </a:extLst>
          </p:cNvPr>
          <p:cNvPicPr>
            <a:picLocks noChangeAspect="1"/>
          </p:cNvPicPr>
          <p:nvPr/>
        </p:nvPicPr>
        <p:blipFill>
          <a:blip r:embed="rId3"/>
          <a:stretch>
            <a:fillRect/>
          </a:stretch>
        </p:blipFill>
        <p:spPr>
          <a:xfrm>
            <a:off x="7278072" y="3566135"/>
            <a:ext cx="4010025" cy="1371600"/>
          </a:xfrm>
          <a:prstGeom prst="rect">
            <a:avLst/>
          </a:prstGeom>
        </p:spPr>
      </p:pic>
      <p:pic>
        <p:nvPicPr>
          <p:cNvPr id="7" name="图片 6">
            <a:extLst>
              <a:ext uri="{FF2B5EF4-FFF2-40B4-BE49-F238E27FC236}">
                <a16:creationId xmlns:a16="http://schemas.microsoft.com/office/drawing/2014/main" id="{E7D4F825-C698-4DE8-BBF6-8B1064A67DBF}"/>
              </a:ext>
            </a:extLst>
          </p:cNvPr>
          <p:cNvPicPr>
            <a:picLocks noChangeAspect="1"/>
          </p:cNvPicPr>
          <p:nvPr/>
        </p:nvPicPr>
        <p:blipFill>
          <a:blip r:embed="rId4"/>
          <a:stretch>
            <a:fillRect/>
          </a:stretch>
        </p:blipFill>
        <p:spPr>
          <a:xfrm>
            <a:off x="2027266" y="2628734"/>
            <a:ext cx="3334846" cy="3299668"/>
          </a:xfrm>
          <a:prstGeom prst="rect">
            <a:avLst/>
          </a:prstGeom>
        </p:spPr>
      </p:pic>
    </p:spTree>
    <p:extLst>
      <p:ext uri="{BB962C8B-B14F-4D97-AF65-F5344CB8AC3E}">
        <p14:creationId xmlns:p14="http://schemas.microsoft.com/office/powerpoint/2010/main" val="3947950635"/>
      </p:ext>
    </p:extLst>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实验总结</a:t>
            </a:r>
          </a:p>
        </p:txBody>
      </p:sp>
      <p:sp>
        <p:nvSpPr>
          <p:cNvPr id="17" name="文本框 1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8</a:t>
            </a:r>
            <a:endParaRPr lang="zh-CN" altLang="en-US" sz="3600" b="1" dirty="0">
              <a:solidFill>
                <a:schemeClr val="bg1"/>
              </a:solidFill>
            </a:endParaRPr>
          </a:p>
        </p:txBody>
      </p:sp>
      <p:sp>
        <p:nvSpPr>
          <p:cNvPr id="10" name="文本框 9">
            <a:extLst>
              <a:ext uri="{FF2B5EF4-FFF2-40B4-BE49-F238E27FC236}">
                <a16:creationId xmlns:a16="http://schemas.microsoft.com/office/drawing/2014/main" id="{36156858-578A-4E7D-B712-7918A9303B0F}"/>
              </a:ext>
            </a:extLst>
          </p:cNvPr>
          <p:cNvSpPr txBox="1"/>
          <p:nvPr/>
        </p:nvSpPr>
        <p:spPr>
          <a:xfrm>
            <a:off x="2059082" y="2292357"/>
            <a:ext cx="8073835" cy="1661993"/>
          </a:xfrm>
          <a:prstGeom prst="rect">
            <a:avLst/>
          </a:prstGeom>
          <a:noFill/>
        </p:spPr>
        <p:txBody>
          <a:bodyPr wrap="square" lIns="0" tIns="0" rIns="0" bIns="0" rtlCol="0">
            <a:spAutoFit/>
          </a:bodyPr>
          <a:lstStyle/>
          <a:p>
            <a:r>
              <a:rPr lang="en-US" altLang="zh-CN" dirty="0"/>
              <a:t>        </a:t>
            </a:r>
            <a:r>
              <a:rPr lang="zh-CN" altLang="zh-CN" dirty="0"/>
              <a:t>相比于协同过滤矩阵分解方法</a:t>
            </a:r>
            <a:r>
              <a:rPr lang="zh-CN" altLang="en-US" dirty="0"/>
              <a:t>和</a:t>
            </a:r>
            <a:r>
              <a:rPr lang="en-US" altLang="zh-CN" dirty="0"/>
              <a:t>CNN</a:t>
            </a:r>
            <a:r>
              <a:rPr lang="zh-CN" altLang="en-US" dirty="0"/>
              <a:t>特征提取的方法</a:t>
            </a:r>
            <a:r>
              <a:rPr lang="zh-CN" altLang="zh-CN" dirty="0"/>
              <a:t>，</a:t>
            </a:r>
            <a:r>
              <a:rPr lang="zh-CN" altLang="en-US" dirty="0"/>
              <a:t>基于聚类的算法在实现上会更简单，并且</a:t>
            </a:r>
            <a:r>
              <a:rPr lang="zh-CN" altLang="en-US" spc="300" dirty="0">
                <a:solidFill>
                  <a:srgbClr val="000000">
                    <a:lumMod val="85000"/>
                    <a:lumOff val="15000"/>
                  </a:srgbClr>
                </a:solidFill>
                <a:latin typeface="微软雅黑" panose="020B0503020204020204" pitchFamily="34" charset="-122"/>
              </a:rPr>
              <a:t>一定程度上反应用户对不同动画的喜爱程度，可以挑选出用户评分较高的优质动漫进行推荐。但缺点就是精度不高，作为群体喜欢的动漫可能个人不一定喜欢，没办法达到“个性化”的目的，并且没有充分利用到动漫的属性信息，推荐的结果可能存在较大误差。</a:t>
            </a:r>
            <a:r>
              <a:rPr lang="zh-CN" altLang="en-US" dirty="0"/>
              <a:t>这也是一种为用户提供差异化推荐体验的替代方法。</a:t>
            </a:r>
            <a:r>
              <a:rPr lang="en-US" altLang="zh-CN" dirty="0"/>
              <a:t> </a:t>
            </a:r>
            <a:endParaRPr lang="zh-CN" altLang="zh-CN" dirty="0"/>
          </a:p>
        </p:txBody>
      </p:sp>
    </p:spTree>
    <p:extLst>
      <p:ext uri="{BB962C8B-B14F-4D97-AF65-F5344CB8AC3E}">
        <p14:creationId xmlns:p14="http://schemas.microsoft.com/office/powerpoint/2010/main" val="2726621155"/>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618564" y="4310413"/>
            <a:ext cx="2954871" cy="782043"/>
            <a:chOff x="5181690" y="2820871"/>
            <a:chExt cx="2081494" cy="550893"/>
          </a:xfrm>
        </p:grpSpPr>
        <p:sp>
          <p:nvSpPr>
            <p:cNvPr id="4" name="椭圆 3"/>
            <p:cNvSpPr/>
            <p:nvPr/>
          </p:nvSpPr>
          <p:spPr>
            <a:xfrm>
              <a:off x="5181690" y="2820871"/>
              <a:ext cx="550893"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5</a:t>
              </a:r>
              <a:endParaRPr lang="zh-CN" altLang="en-US" sz="4400" dirty="0"/>
            </a:p>
          </p:txBody>
        </p:sp>
        <p:sp>
          <p:nvSpPr>
            <p:cNvPr id="8" name="文本框 7"/>
            <p:cNvSpPr txBox="1"/>
            <p:nvPr/>
          </p:nvSpPr>
          <p:spPr>
            <a:xfrm>
              <a:off x="5988604" y="2888229"/>
              <a:ext cx="1274580" cy="390252"/>
            </a:xfrm>
            <a:prstGeom prst="rect">
              <a:avLst/>
            </a:prstGeom>
            <a:noFill/>
          </p:spPr>
          <p:txBody>
            <a:bodyPr wrap="square" lIns="0" tIns="0" rIns="0" bIns="0" rtlCol="0">
              <a:spAutoFit/>
            </a:bodyPr>
            <a:lstStyle/>
            <a:p>
              <a:r>
                <a:rPr lang="zh-CN" altLang="en-US" sz="3600" b="1" spc="300" dirty="0">
                  <a:latin typeface="+mj-ea"/>
                  <a:ea typeface="+mj-ea"/>
                </a:rPr>
                <a:t>总结</a:t>
              </a:r>
              <a:endParaRPr lang="zh-CN" altLang="en-US" sz="3600" b="1" spc="300" dirty="0">
                <a:solidFill>
                  <a:schemeClr val="accent3"/>
                </a:solidFill>
              </a:endParaRPr>
            </a:p>
          </p:txBody>
        </p:sp>
      </p:grpSp>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83887-D662-4E0A-BD02-567651150A46}"/>
              </a:ext>
            </a:extLst>
          </p:cNvPr>
          <p:cNvSpPr>
            <a:spLocks noGrp="1"/>
          </p:cNvSpPr>
          <p:nvPr>
            <p:ph type="title"/>
          </p:nvPr>
        </p:nvSpPr>
        <p:spPr/>
        <p:txBody>
          <a:bodyPr/>
          <a:lstStyle/>
          <a:p>
            <a:r>
              <a:rPr lang="zh-CN" altLang="en-US" dirty="0"/>
              <a:t>总结</a:t>
            </a:r>
          </a:p>
        </p:txBody>
      </p:sp>
      <p:grpSp>
        <p:nvGrpSpPr>
          <p:cNvPr id="3" name="组合 2">
            <a:extLst>
              <a:ext uri="{FF2B5EF4-FFF2-40B4-BE49-F238E27FC236}">
                <a16:creationId xmlns:a16="http://schemas.microsoft.com/office/drawing/2014/main" id="{7242EC88-6FA6-4E27-9AAC-25E5BF1D3D06}"/>
              </a:ext>
            </a:extLst>
          </p:cNvPr>
          <p:cNvGrpSpPr/>
          <p:nvPr/>
        </p:nvGrpSpPr>
        <p:grpSpPr>
          <a:xfrm>
            <a:off x="540218" y="1651593"/>
            <a:ext cx="11320477" cy="1668941"/>
            <a:chOff x="2673819" y="1519194"/>
            <a:chExt cx="3273369" cy="3243172"/>
          </a:xfrm>
        </p:grpSpPr>
        <p:sp>
          <p:nvSpPr>
            <p:cNvPr id="6" name="文本框 5">
              <a:extLst>
                <a:ext uri="{FF2B5EF4-FFF2-40B4-BE49-F238E27FC236}">
                  <a16:creationId xmlns:a16="http://schemas.microsoft.com/office/drawing/2014/main" id="{188FDA98-ABDD-4A81-8012-1285380409A8}"/>
                </a:ext>
              </a:extLst>
            </p:cNvPr>
            <p:cNvSpPr txBox="1"/>
            <p:nvPr/>
          </p:nvSpPr>
          <p:spPr>
            <a:xfrm>
              <a:off x="2952485" y="1519194"/>
              <a:ext cx="2117191" cy="10167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spc="300" dirty="0">
                  <a:solidFill>
                    <a:schemeClr val="accent4"/>
                  </a:solidFill>
                  <a:latin typeface="微软雅黑" panose="020B0503020204020204" pitchFamily="34" charset="-122"/>
                </a:rPr>
                <a:t>基于矩阵分解的协同过滤的动画推荐系统</a:t>
              </a:r>
              <a:endParaRPr kumimoji="0" lang="zh-CN" altLang="en-US" sz="2800" b="1" i="0" u="none" strike="noStrike" kern="0" cap="none" spc="30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076333B-6A45-432F-90A8-6B19256D1B7D}"/>
                </a:ext>
              </a:extLst>
            </p:cNvPr>
            <p:cNvSpPr txBox="1"/>
            <p:nvPr/>
          </p:nvSpPr>
          <p:spPr>
            <a:xfrm>
              <a:off x="2673819" y="2731235"/>
              <a:ext cx="3273369" cy="2031131"/>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marL="0" marR="0" lvl="0" indent="0" algn="l" defTabSz="914400" eaLnBrk="1" fontAlgn="auto" latinLnBrk="0" hangingPunct="1">
                <a:lnSpc>
                  <a:spcPct val="130000"/>
                </a:lnSpc>
                <a:spcBef>
                  <a:spcPts val="0"/>
                </a:spcBef>
                <a:spcAft>
                  <a:spcPts val="0"/>
                </a:spcAft>
                <a:buClrTx/>
                <a:buSzTx/>
                <a:buFontTx/>
                <a:buNone/>
                <a:defRPr/>
              </a:pP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基于矩阵分解的协同过滤推算算法方法简单，一定程度上可以反应用户对不同动画的喜</a:t>
              </a: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爱程度。</a:t>
              </a:r>
              <a:r>
                <a:rPr kumimoji="0" lang="zh-CN" altLang="en-US"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但只利用了用户</a:t>
              </a:r>
              <a:r>
                <a:rPr kumimoji="0" lang="en-US" altLang="zh-CN"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id</a:t>
              </a:r>
              <a:r>
                <a:rPr kumimoji="0" lang="zh-CN" altLang="en-US"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、用户评分和动漫</a:t>
              </a:r>
              <a:r>
                <a:rPr kumimoji="0" lang="en-US" altLang="zh-CN"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id</a:t>
              </a:r>
              <a:r>
                <a:rPr kumimoji="0" lang="zh-CN" altLang="en-US"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等信息，没有充分利用动漫题材、播放</a:t>
              </a:r>
              <a:r>
                <a:rPr kumimoji="0" lang="en-US" altLang="zh-CN"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	  </a:t>
              </a:r>
              <a:r>
                <a:rPr kumimoji="0" lang="zh-CN" altLang="en-US"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类型以及播放时长等信息，推荐结果可能存在误差较大的情况。</a:t>
              </a:r>
            </a:p>
          </p:txBody>
        </p:sp>
      </p:grpSp>
      <p:sp>
        <p:nvSpPr>
          <p:cNvPr id="18" name="椭圆 17">
            <a:extLst>
              <a:ext uri="{FF2B5EF4-FFF2-40B4-BE49-F238E27FC236}">
                <a16:creationId xmlns:a16="http://schemas.microsoft.com/office/drawing/2014/main" id="{D67EA4CE-CB5E-4A8F-B0AC-D8A8A962AF11}"/>
              </a:ext>
            </a:extLst>
          </p:cNvPr>
          <p:cNvSpPr/>
          <p:nvPr/>
        </p:nvSpPr>
        <p:spPr>
          <a:xfrm>
            <a:off x="710818" y="1623920"/>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1</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928823"/>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83887-D662-4E0A-BD02-567651150A46}"/>
              </a:ext>
            </a:extLst>
          </p:cNvPr>
          <p:cNvSpPr>
            <a:spLocks noGrp="1"/>
          </p:cNvSpPr>
          <p:nvPr>
            <p:ph type="title"/>
          </p:nvPr>
        </p:nvSpPr>
        <p:spPr/>
        <p:txBody>
          <a:bodyPr/>
          <a:lstStyle/>
          <a:p>
            <a:r>
              <a:rPr lang="zh-CN" altLang="en-US" dirty="0"/>
              <a:t>总结</a:t>
            </a:r>
          </a:p>
        </p:txBody>
      </p:sp>
      <p:grpSp>
        <p:nvGrpSpPr>
          <p:cNvPr id="12" name="组合 11">
            <a:extLst>
              <a:ext uri="{FF2B5EF4-FFF2-40B4-BE49-F238E27FC236}">
                <a16:creationId xmlns:a16="http://schemas.microsoft.com/office/drawing/2014/main" id="{DCF2BC75-1083-4C93-B037-3F1A91C18B2C}"/>
              </a:ext>
            </a:extLst>
          </p:cNvPr>
          <p:cNvGrpSpPr/>
          <p:nvPr/>
        </p:nvGrpSpPr>
        <p:grpSpPr>
          <a:xfrm>
            <a:off x="632983" y="1611235"/>
            <a:ext cx="11320477" cy="2749236"/>
            <a:chOff x="2673819" y="1519194"/>
            <a:chExt cx="3273369" cy="5342457"/>
          </a:xfrm>
        </p:grpSpPr>
        <p:sp>
          <p:nvSpPr>
            <p:cNvPr id="14" name="文本框 13">
              <a:extLst>
                <a:ext uri="{FF2B5EF4-FFF2-40B4-BE49-F238E27FC236}">
                  <a16:creationId xmlns:a16="http://schemas.microsoft.com/office/drawing/2014/main" id="{07C029C9-10B5-4466-B76D-077B12535F15}"/>
                </a:ext>
              </a:extLst>
            </p:cNvPr>
            <p:cNvSpPr txBox="1"/>
            <p:nvPr/>
          </p:nvSpPr>
          <p:spPr>
            <a:xfrm>
              <a:off x="2952485" y="1519194"/>
              <a:ext cx="1400621" cy="10167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spc="300" dirty="0">
                  <a:solidFill>
                    <a:schemeClr val="accent4"/>
                  </a:solidFill>
                  <a:latin typeface="微软雅黑" panose="020B0503020204020204" pitchFamily="34" charset="-122"/>
                </a:rPr>
                <a:t>基于</a:t>
              </a:r>
              <a:r>
                <a:rPr lang="en-US" altLang="zh-CN" sz="2800" b="1" kern="0" spc="300" dirty="0">
                  <a:solidFill>
                    <a:schemeClr val="accent4"/>
                  </a:solidFill>
                  <a:latin typeface="微软雅黑" panose="020B0503020204020204" pitchFamily="34" charset="-122"/>
                </a:rPr>
                <a:t>CNN</a:t>
              </a:r>
              <a:r>
                <a:rPr lang="zh-CN" altLang="en-US" sz="2800" b="1" kern="0" spc="300" dirty="0">
                  <a:solidFill>
                    <a:schemeClr val="accent4"/>
                  </a:solidFill>
                  <a:latin typeface="微软雅黑" panose="020B0503020204020204" pitchFamily="34" charset="-122"/>
                </a:rPr>
                <a:t>的动画推荐系统</a:t>
              </a:r>
              <a:endParaRPr kumimoji="0" lang="zh-CN" altLang="en-US" sz="2800" b="1" i="0" u="none" strike="noStrike" kern="0" cap="none" spc="300" normalizeH="0" baseline="0" noProof="0" dirty="0">
                <a:ln>
                  <a:noFill/>
                </a:ln>
                <a:solidFill>
                  <a:schemeClr val="accent4"/>
                </a:solidFill>
                <a:effectLst/>
                <a:uLnTx/>
                <a:uFillTx/>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1D2828BC-6869-4799-8471-7B35E1476DE3}"/>
                </a:ext>
              </a:extLst>
            </p:cNvPr>
            <p:cNvSpPr txBox="1"/>
            <p:nvPr/>
          </p:nvSpPr>
          <p:spPr>
            <a:xfrm>
              <a:off x="2673819" y="2731235"/>
              <a:ext cx="3273369" cy="4130416"/>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lvl="0" algn="l" eaLnBrk="1" fontAlgn="auto" hangingPunct="1">
                <a:spcBef>
                  <a:spcPts val="0"/>
                </a:spcBef>
                <a:spcAft>
                  <a:spcPts val="0"/>
                </a:spcAft>
                <a:defRPr/>
              </a:pPr>
              <a:r>
                <a:rPr lang="en-US" altLang="zh-CN" sz="1800" kern="0" dirty="0">
                  <a:solidFill>
                    <a:schemeClr val="tx1"/>
                  </a:solidFill>
                  <a:latin typeface="微软雅黑" panose="020B0503020204020204" pitchFamily="34" charset="-122"/>
                </a:rPr>
                <a:t>	1.</a:t>
              </a:r>
              <a:r>
                <a:rPr lang="zh-CN" altLang="en-US" sz="1800" kern="0" dirty="0">
                  <a:solidFill>
                    <a:schemeClr val="tx1"/>
                  </a:solidFill>
                  <a:latin typeface="微软雅黑" panose="020B0503020204020204" pitchFamily="34" charset="-122"/>
                </a:rPr>
                <a:t>相比于协同过滤矩阵分解方法，</a:t>
              </a:r>
              <a:r>
                <a:rPr lang="en-US" altLang="zh-CN" sz="1800" kern="0" dirty="0">
                  <a:solidFill>
                    <a:schemeClr val="tx1"/>
                  </a:solidFill>
                  <a:latin typeface="微软雅黑" panose="020B0503020204020204" pitchFamily="34" charset="-122"/>
                </a:rPr>
                <a:t>CNN</a:t>
              </a:r>
              <a:r>
                <a:rPr lang="zh-CN" altLang="en-US" sz="1800" kern="0" dirty="0">
                  <a:solidFill>
                    <a:schemeClr val="tx1"/>
                  </a:solidFill>
                  <a:latin typeface="微软雅黑" panose="020B0503020204020204" pitchFamily="34" charset="-122"/>
                </a:rPr>
                <a:t>的特征提取方法用上了动漫各类属性信息，能够</a:t>
              </a: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更有效对动漫相关特征进行提取。</a:t>
              </a:r>
            </a:p>
            <a:p>
              <a:pPr lvl="0" algn="l" eaLnBrk="1" fontAlgn="auto" hangingPunct="1">
                <a:spcBef>
                  <a:spcPts val="0"/>
                </a:spcBef>
                <a:spcAft>
                  <a:spcPts val="0"/>
                </a:spcAft>
                <a:defRPr/>
              </a:pPr>
              <a:r>
                <a:rPr lang="en-US" altLang="zh-CN" sz="1800" kern="0" dirty="0">
                  <a:solidFill>
                    <a:schemeClr val="tx1"/>
                  </a:solidFill>
                  <a:latin typeface="微软雅黑" panose="020B0503020204020204" pitchFamily="34" charset="-122"/>
                </a:rPr>
                <a:t>	2.</a:t>
              </a:r>
              <a:r>
                <a:rPr lang="zh-CN" altLang="en-US" sz="1800" kern="0" dirty="0">
                  <a:solidFill>
                    <a:schemeClr val="tx1"/>
                  </a:solidFill>
                  <a:latin typeface="微软雅黑" panose="020B0503020204020204" pitchFamily="34" charset="-122"/>
                </a:rPr>
                <a:t>利用用户矩阵和动漫矩阵进行推荐有可靠的解释性，并且能完整的进行推荐。</a:t>
              </a:r>
            </a:p>
            <a:p>
              <a:pPr lvl="0" algn="l" eaLnBrk="1" fontAlgn="auto" hangingPunct="1">
                <a:spcBef>
                  <a:spcPts val="0"/>
                </a:spcBef>
                <a:spcAft>
                  <a:spcPts val="0"/>
                </a:spcAft>
                <a:defRPr/>
              </a:pPr>
              <a:r>
                <a:rPr lang="en-US" altLang="zh-CN" sz="1800" kern="0" dirty="0">
                  <a:solidFill>
                    <a:schemeClr val="tx1"/>
                  </a:solidFill>
                  <a:latin typeface="微软雅黑" panose="020B0503020204020204" pitchFamily="34" charset="-122"/>
                </a:rPr>
                <a:t>	3.</a:t>
              </a:r>
              <a:r>
                <a:rPr lang="zh-CN" altLang="en-US" sz="1800" kern="0" dirty="0">
                  <a:solidFill>
                    <a:schemeClr val="tx1"/>
                  </a:solidFill>
                  <a:latin typeface="微软雅黑" panose="020B0503020204020204" pitchFamily="34" charset="-122"/>
                </a:rPr>
                <a:t>用户特征不够，仅有</a:t>
              </a:r>
              <a:r>
                <a:rPr lang="en-US" altLang="zh-CN" sz="1800" kern="0" dirty="0">
                  <a:solidFill>
                    <a:schemeClr val="tx1"/>
                  </a:solidFill>
                  <a:latin typeface="微软雅黑" panose="020B0503020204020204" pitchFamily="34" charset="-122"/>
                </a:rPr>
                <a:t>id</a:t>
              </a:r>
              <a:r>
                <a:rPr lang="zh-CN" altLang="en-US" sz="1800" kern="0" dirty="0">
                  <a:solidFill>
                    <a:schemeClr val="tx1"/>
                  </a:solidFill>
                  <a:latin typeface="微软雅黑" panose="020B0503020204020204" pitchFamily="34" charset="-122"/>
                </a:rPr>
                <a:t>特征，这样构建的用户特征向量信息存在缺陷，加上大</a:t>
              </a:r>
              <a:r>
                <a:rPr lang="en-US" altLang="zh-CN" sz="1800" kern="0" dirty="0">
                  <a:solidFill>
                    <a:schemeClr val="tx1"/>
                  </a:solidFill>
                  <a:latin typeface="微软雅黑" panose="020B0503020204020204" pitchFamily="34" charset="-122"/>
                </a:rPr>
                <a:t>batch	</a:t>
              </a:r>
              <a:r>
                <a:rPr lang="zh-CN" altLang="en-US" sz="1800" kern="0" dirty="0">
                  <a:solidFill>
                    <a:schemeClr val="tx1"/>
                  </a:solidFill>
                  <a:latin typeface="微软雅黑" panose="020B0503020204020204" pitchFamily="34" charset="-122"/>
                </a:rPr>
                <a:t>训练，训练的收敛情况不是很理想，有待改善。</a:t>
              </a:r>
            </a:p>
            <a:p>
              <a:pPr marL="0" marR="0" lvl="0" indent="0" algn="l" defTabSz="914400" eaLnBrk="1" fontAlgn="auto" latinLnBrk="0" hangingPunct="1">
                <a:lnSpc>
                  <a:spcPct val="130000"/>
                </a:lnSpc>
                <a:spcBef>
                  <a:spcPts val="0"/>
                </a:spcBef>
                <a:spcAft>
                  <a:spcPts val="0"/>
                </a:spcAft>
                <a:buClrTx/>
                <a:buSzTx/>
                <a:buFontTx/>
                <a:buNone/>
                <a:defRPr/>
              </a:pPr>
              <a:endParaRPr kumimoji="0" lang="zh-CN" altLang="en-US"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sp>
        <p:nvSpPr>
          <p:cNvPr id="19" name="椭圆 18">
            <a:extLst>
              <a:ext uri="{FF2B5EF4-FFF2-40B4-BE49-F238E27FC236}">
                <a16:creationId xmlns:a16="http://schemas.microsoft.com/office/drawing/2014/main" id="{A91D2607-B202-4895-84E8-7B455516D79C}"/>
              </a:ext>
            </a:extLst>
          </p:cNvPr>
          <p:cNvSpPr/>
          <p:nvPr/>
        </p:nvSpPr>
        <p:spPr>
          <a:xfrm>
            <a:off x="843341" y="1583562"/>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2</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24626013"/>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A83887-D662-4E0A-BD02-567651150A46}"/>
              </a:ext>
            </a:extLst>
          </p:cNvPr>
          <p:cNvSpPr>
            <a:spLocks noGrp="1"/>
          </p:cNvSpPr>
          <p:nvPr>
            <p:ph type="title"/>
          </p:nvPr>
        </p:nvSpPr>
        <p:spPr/>
        <p:txBody>
          <a:bodyPr/>
          <a:lstStyle/>
          <a:p>
            <a:r>
              <a:rPr lang="zh-CN" altLang="en-US" dirty="0"/>
              <a:t>总结</a:t>
            </a:r>
          </a:p>
        </p:txBody>
      </p:sp>
      <p:grpSp>
        <p:nvGrpSpPr>
          <p:cNvPr id="12" name="组合 11">
            <a:extLst>
              <a:ext uri="{FF2B5EF4-FFF2-40B4-BE49-F238E27FC236}">
                <a16:creationId xmlns:a16="http://schemas.microsoft.com/office/drawing/2014/main" id="{DCF2BC75-1083-4C93-B037-3F1A91C18B2C}"/>
              </a:ext>
            </a:extLst>
          </p:cNvPr>
          <p:cNvGrpSpPr/>
          <p:nvPr/>
        </p:nvGrpSpPr>
        <p:grpSpPr>
          <a:xfrm>
            <a:off x="632983" y="1611235"/>
            <a:ext cx="11320477" cy="2389138"/>
            <a:chOff x="2673819" y="1519194"/>
            <a:chExt cx="3273369" cy="4642696"/>
          </a:xfrm>
        </p:grpSpPr>
        <p:sp>
          <p:nvSpPr>
            <p:cNvPr id="14" name="文本框 13">
              <a:extLst>
                <a:ext uri="{FF2B5EF4-FFF2-40B4-BE49-F238E27FC236}">
                  <a16:creationId xmlns:a16="http://schemas.microsoft.com/office/drawing/2014/main" id="{07C029C9-10B5-4466-B76D-077B12535F15}"/>
                </a:ext>
              </a:extLst>
            </p:cNvPr>
            <p:cNvSpPr txBox="1"/>
            <p:nvPr/>
          </p:nvSpPr>
          <p:spPr>
            <a:xfrm>
              <a:off x="2952485" y="1519194"/>
              <a:ext cx="1346974" cy="10167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800" b="1" kern="0" spc="300" dirty="0">
                  <a:solidFill>
                    <a:schemeClr val="accent4"/>
                  </a:solidFill>
                  <a:latin typeface="微软雅黑" panose="020B0503020204020204" pitchFamily="34" charset="-122"/>
                </a:rPr>
                <a:t>基于聚类的动漫推荐系统</a:t>
              </a:r>
            </a:p>
          </p:txBody>
        </p:sp>
        <p:sp>
          <p:nvSpPr>
            <p:cNvPr id="15" name="文本框 14">
              <a:extLst>
                <a:ext uri="{FF2B5EF4-FFF2-40B4-BE49-F238E27FC236}">
                  <a16:creationId xmlns:a16="http://schemas.microsoft.com/office/drawing/2014/main" id="{1D2828BC-6869-4799-8471-7B35E1476DE3}"/>
                </a:ext>
              </a:extLst>
            </p:cNvPr>
            <p:cNvSpPr txBox="1"/>
            <p:nvPr/>
          </p:nvSpPr>
          <p:spPr>
            <a:xfrm>
              <a:off x="2673819" y="2731235"/>
              <a:ext cx="3273369" cy="3430655"/>
            </a:xfrm>
            <a:prstGeom prst="rect">
              <a:avLst/>
            </a:prstGeom>
            <a:noFill/>
          </p:spPr>
          <p:txBody>
            <a:bodyPr wrap="square" lIns="0" tIns="0" rIns="0" bIns="0" rtlCol="0">
              <a:spAutoFit/>
            </a:bodyPr>
            <a:lstStyle>
              <a:defPPr>
                <a:defRPr lang="zh-CN"/>
              </a:defPPr>
              <a:lvl1pPr algn="just">
                <a:lnSpc>
                  <a:spcPct val="130000"/>
                </a:lnSpc>
                <a:defRPr sz="1400" spc="300">
                  <a:solidFill>
                    <a:schemeClr val="tx1">
                      <a:lumMod val="85000"/>
                      <a:lumOff val="15000"/>
                    </a:schemeClr>
                  </a:solidFill>
                </a:defRPr>
              </a:lvl1pPr>
            </a:lstStyle>
            <a:p>
              <a:pPr lvl="0" algn="l" eaLnBrk="1" fontAlgn="auto" hangingPunct="1">
                <a:spcBef>
                  <a:spcPts val="0"/>
                </a:spcBef>
                <a:spcAft>
                  <a:spcPts val="0"/>
                </a:spcAft>
                <a:defRPr/>
              </a:pP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相比于协同过滤矩阵分解方法和</a:t>
              </a:r>
              <a:r>
                <a:rPr lang="en-US" altLang="zh-CN" sz="1800" kern="0" dirty="0">
                  <a:solidFill>
                    <a:schemeClr val="tx1"/>
                  </a:solidFill>
                  <a:latin typeface="微软雅黑" panose="020B0503020204020204" pitchFamily="34" charset="-122"/>
                </a:rPr>
                <a:t>CNN</a:t>
              </a:r>
              <a:r>
                <a:rPr lang="zh-CN" altLang="en-US" sz="1800" kern="0" dirty="0">
                  <a:solidFill>
                    <a:schemeClr val="tx1"/>
                  </a:solidFill>
                  <a:latin typeface="微软雅黑" panose="020B0503020204020204" pitchFamily="34" charset="-122"/>
                </a:rPr>
                <a:t>特征提取的方法，基于聚类的算法在实现上会更简</a:t>
              </a: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单，并且一定程度上反应用户对不同动画的喜爱程度，可以挑选出用户评分较高的优质动</a:t>
              </a: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漫进行推荐。但缺点就是精度不高，作为群体喜欢的动漫可能个人不一定喜欢，没办法达</a:t>
              </a: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到“个性化”的目的，并且没有充分利用到动漫的属性信息，推荐的结果可能存在较大误</a:t>
              </a:r>
              <a:r>
                <a:rPr lang="en-US" altLang="zh-CN" sz="1800" kern="0" dirty="0">
                  <a:solidFill>
                    <a:schemeClr val="tx1"/>
                  </a:solidFill>
                  <a:latin typeface="微软雅黑" panose="020B0503020204020204" pitchFamily="34" charset="-122"/>
                </a:rPr>
                <a:t>	</a:t>
              </a:r>
              <a:r>
                <a:rPr lang="zh-CN" altLang="en-US" sz="1800" kern="0" dirty="0">
                  <a:solidFill>
                    <a:schemeClr val="tx1"/>
                  </a:solidFill>
                  <a:latin typeface="微软雅黑" panose="020B0503020204020204" pitchFamily="34" charset="-122"/>
                </a:rPr>
                <a:t>差。这也是一种为用户提供差异化推荐体验的替代方法。</a:t>
              </a:r>
              <a:endParaRPr kumimoji="0" lang="zh-CN" altLang="en-US" sz="1800" b="0" i="0" u="none" strike="noStrike" kern="0" cap="none" spc="3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grpSp>
      <p:sp>
        <p:nvSpPr>
          <p:cNvPr id="17" name="椭圆 16">
            <a:extLst>
              <a:ext uri="{FF2B5EF4-FFF2-40B4-BE49-F238E27FC236}">
                <a16:creationId xmlns:a16="http://schemas.microsoft.com/office/drawing/2014/main" id="{F17ED390-7C06-4E23-B365-09DDAA1C5575}"/>
              </a:ext>
            </a:extLst>
          </p:cNvPr>
          <p:cNvSpPr/>
          <p:nvPr/>
        </p:nvSpPr>
        <p:spPr>
          <a:xfrm>
            <a:off x="869845" y="1611235"/>
            <a:ext cx="550893" cy="550893"/>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3</a:t>
            </a:r>
            <a:endParaRPr kumimoji="0" lang="zh-CN" altLang="en-US" sz="2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3973512"/>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833795" y="2336758"/>
            <a:ext cx="8524408" cy="1446550"/>
          </a:xfrm>
          <a:prstGeom prst="rect">
            <a:avLst/>
          </a:prstGeom>
          <a:noFill/>
        </p:spPr>
        <p:txBody>
          <a:bodyPr wrap="square" rtlCol="0">
            <a:spAutoFit/>
          </a:bodyPr>
          <a:lstStyle/>
          <a:p>
            <a:pPr algn="ctr"/>
            <a:r>
              <a:rPr lang="zh-CN" altLang="en-US" sz="4400" dirty="0">
                <a:solidFill>
                  <a:schemeClr val="bg1"/>
                </a:solidFill>
                <a:latin typeface="+mn-ea"/>
                <a:ea typeface="+mn-ea"/>
              </a:rPr>
              <a:t>谢谢观看</a:t>
            </a:r>
            <a:endParaRPr lang="en-US" altLang="zh-CN" sz="4400" dirty="0">
              <a:solidFill>
                <a:schemeClr val="bg1"/>
              </a:solidFill>
              <a:latin typeface="+mn-ea"/>
              <a:ea typeface="+mn-ea"/>
            </a:endParaRPr>
          </a:p>
          <a:p>
            <a:pPr algn="ctr"/>
            <a:r>
              <a:rPr lang="zh-CN" altLang="en-US" sz="4400" dirty="0">
                <a:solidFill>
                  <a:schemeClr val="bg1"/>
                </a:solidFill>
                <a:latin typeface="+mn-ea"/>
                <a:ea typeface="+mn-ea"/>
              </a:rPr>
              <a:t>敬请老师批评指正</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E4124C-F36E-4309-B0AA-2C9A960A0DD4}"/>
              </a:ext>
            </a:extLst>
          </p:cNvPr>
          <p:cNvSpPr>
            <a:spLocks noGrp="1"/>
          </p:cNvSpPr>
          <p:nvPr>
            <p:ph type="title"/>
          </p:nvPr>
        </p:nvSpPr>
        <p:spPr/>
        <p:txBody>
          <a:bodyPr/>
          <a:lstStyle/>
          <a:p>
            <a:r>
              <a:rPr lang="zh-CN" altLang="en-US" dirty="0"/>
              <a:t>数据集说明</a:t>
            </a:r>
          </a:p>
        </p:txBody>
      </p:sp>
      <p:pic>
        <p:nvPicPr>
          <p:cNvPr id="3" name="图片 2">
            <a:extLst>
              <a:ext uri="{FF2B5EF4-FFF2-40B4-BE49-F238E27FC236}">
                <a16:creationId xmlns:a16="http://schemas.microsoft.com/office/drawing/2014/main" id="{2994E0CC-241E-4DD0-9910-A3B570177793}"/>
              </a:ext>
            </a:extLst>
          </p:cNvPr>
          <p:cNvPicPr>
            <a:picLocks noChangeAspect="1"/>
          </p:cNvPicPr>
          <p:nvPr/>
        </p:nvPicPr>
        <p:blipFill>
          <a:blip r:embed="rId2"/>
          <a:stretch>
            <a:fillRect/>
          </a:stretch>
        </p:blipFill>
        <p:spPr>
          <a:xfrm>
            <a:off x="580817" y="1250053"/>
            <a:ext cx="7134225" cy="4543425"/>
          </a:xfrm>
          <a:prstGeom prst="rect">
            <a:avLst/>
          </a:prstGeom>
        </p:spPr>
      </p:pic>
      <p:sp>
        <p:nvSpPr>
          <p:cNvPr id="5" name="文本框 4">
            <a:extLst>
              <a:ext uri="{FF2B5EF4-FFF2-40B4-BE49-F238E27FC236}">
                <a16:creationId xmlns:a16="http://schemas.microsoft.com/office/drawing/2014/main" id="{DE0C76E6-63E5-4AE2-AE1D-3394AFFCD3A5}"/>
              </a:ext>
            </a:extLst>
          </p:cNvPr>
          <p:cNvSpPr txBox="1"/>
          <p:nvPr/>
        </p:nvSpPr>
        <p:spPr>
          <a:xfrm>
            <a:off x="8523425" y="2398380"/>
            <a:ext cx="3087758" cy="2246769"/>
          </a:xfrm>
          <a:prstGeom prst="rect">
            <a:avLst/>
          </a:prstGeom>
          <a:noFill/>
        </p:spPr>
        <p:txBody>
          <a:bodyPr wrap="square" rtlCol="0">
            <a:spAutoFit/>
          </a:bodyPr>
          <a:lstStyle/>
          <a:p>
            <a:r>
              <a:rPr lang="en-US" altLang="zh-CN" sz="2800" dirty="0">
                <a:latin typeface="+mn-lt"/>
              </a:rPr>
              <a:t>73516</a:t>
            </a:r>
            <a:r>
              <a:rPr lang="zh-CN" altLang="en-US" sz="2800" dirty="0">
                <a:latin typeface="+mn-lt"/>
              </a:rPr>
              <a:t>个用户</a:t>
            </a:r>
            <a:endParaRPr lang="en-US" altLang="zh-CN" sz="2800" dirty="0">
              <a:latin typeface="+mn-lt"/>
            </a:endParaRPr>
          </a:p>
          <a:p>
            <a:r>
              <a:rPr lang="en-US" altLang="zh-CN" sz="2800" dirty="0">
                <a:latin typeface="+mn-lt"/>
              </a:rPr>
              <a:t>12293</a:t>
            </a:r>
            <a:r>
              <a:rPr lang="zh-CN" altLang="en-US" sz="2800" dirty="0">
                <a:latin typeface="+mn-lt"/>
              </a:rPr>
              <a:t>部动漫作品</a:t>
            </a:r>
            <a:endParaRPr lang="en-US" altLang="zh-CN" sz="2800" dirty="0">
              <a:latin typeface="+mn-lt"/>
            </a:endParaRPr>
          </a:p>
          <a:p>
            <a:endParaRPr lang="en-US" altLang="zh-CN" sz="2800" dirty="0">
              <a:latin typeface="+mn-lt"/>
            </a:endParaRPr>
          </a:p>
          <a:p>
            <a:r>
              <a:rPr lang="en-US" altLang="zh-CN" sz="2800" dirty="0">
                <a:latin typeface="+mn-lt"/>
              </a:rPr>
              <a:t>anime.csv</a:t>
            </a:r>
          </a:p>
          <a:p>
            <a:r>
              <a:rPr lang="en-US" altLang="zh-CN" sz="2800" dirty="0">
                <a:latin typeface="+mn-lt"/>
              </a:rPr>
              <a:t>rating.csv</a:t>
            </a:r>
            <a:endParaRPr lang="zh-CN" altLang="en-US" sz="2800" dirty="0">
              <a:latin typeface="+mn-lt"/>
            </a:endParaRPr>
          </a:p>
        </p:txBody>
      </p:sp>
      <p:sp>
        <p:nvSpPr>
          <p:cNvPr id="6" name="半闭框 5">
            <a:extLst>
              <a:ext uri="{FF2B5EF4-FFF2-40B4-BE49-F238E27FC236}">
                <a16:creationId xmlns:a16="http://schemas.microsoft.com/office/drawing/2014/main" id="{34DE4F44-057A-4E19-8647-1DF1C1097E63}"/>
              </a:ext>
            </a:extLst>
          </p:cNvPr>
          <p:cNvSpPr/>
          <p:nvPr/>
        </p:nvSpPr>
        <p:spPr>
          <a:xfrm>
            <a:off x="8283102" y="215805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7" name="半闭框 6">
            <a:extLst>
              <a:ext uri="{FF2B5EF4-FFF2-40B4-BE49-F238E27FC236}">
                <a16:creationId xmlns:a16="http://schemas.microsoft.com/office/drawing/2014/main" id="{02073D2F-70E1-4A84-836E-FD6780F3A5AE}"/>
              </a:ext>
            </a:extLst>
          </p:cNvPr>
          <p:cNvSpPr/>
          <p:nvPr/>
        </p:nvSpPr>
        <p:spPr>
          <a:xfrm flipH="1" flipV="1">
            <a:off x="11130537" y="440482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1561112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A0C712-6EAF-4752-BE23-2CB2AC1BC713}"/>
              </a:ext>
            </a:extLst>
          </p:cNvPr>
          <p:cNvSpPr>
            <a:spLocks noGrp="1"/>
          </p:cNvSpPr>
          <p:nvPr>
            <p:ph type="title"/>
          </p:nvPr>
        </p:nvSpPr>
        <p:spPr/>
        <p:txBody>
          <a:bodyPr/>
          <a:lstStyle/>
          <a:p>
            <a:r>
              <a:rPr lang="zh-CN" altLang="en-US" dirty="0"/>
              <a:t>数据集说明</a:t>
            </a:r>
          </a:p>
        </p:txBody>
      </p:sp>
      <p:pic>
        <p:nvPicPr>
          <p:cNvPr id="3" name="图片 2">
            <a:extLst>
              <a:ext uri="{FF2B5EF4-FFF2-40B4-BE49-F238E27FC236}">
                <a16:creationId xmlns:a16="http://schemas.microsoft.com/office/drawing/2014/main" id="{71E61865-F79C-4B82-89F9-1426A9482441}"/>
              </a:ext>
            </a:extLst>
          </p:cNvPr>
          <p:cNvPicPr/>
          <p:nvPr/>
        </p:nvPicPr>
        <p:blipFill>
          <a:blip r:embed="rId2"/>
          <a:stretch>
            <a:fillRect/>
          </a:stretch>
        </p:blipFill>
        <p:spPr>
          <a:xfrm>
            <a:off x="583122" y="2343937"/>
            <a:ext cx="7991035" cy="2108793"/>
          </a:xfrm>
          <a:prstGeom prst="rect">
            <a:avLst/>
          </a:prstGeom>
        </p:spPr>
      </p:pic>
      <p:pic>
        <p:nvPicPr>
          <p:cNvPr id="4" name="图片 3">
            <a:extLst>
              <a:ext uri="{FF2B5EF4-FFF2-40B4-BE49-F238E27FC236}">
                <a16:creationId xmlns:a16="http://schemas.microsoft.com/office/drawing/2014/main" id="{79DF125A-6763-495D-BB2B-866DD144B041}"/>
              </a:ext>
            </a:extLst>
          </p:cNvPr>
          <p:cNvPicPr/>
          <p:nvPr/>
        </p:nvPicPr>
        <p:blipFill>
          <a:blip r:embed="rId3"/>
          <a:stretch>
            <a:fillRect/>
          </a:stretch>
        </p:blipFill>
        <p:spPr>
          <a:xfrm>
            <a:off x="8910168" y="2343938"/>
            <a:ext cx="2680460" cy="2108792"/>
          </a:xfrm>
          <a:prstGeom prst="rect">
            <a:avLst/>
          </a:prstGeom>
        </p:spPr>
      </p:pic>
      <p:sp>
        <p:nvSpPr>
          <p:cNvPr id="5" name="文本框 4">
            <a:extLst>
              <a:ext uri="{FF2B5EF4-FFF2-40B4-BE49-F238E27FC236}">
                <a16:creationId xmlns:a16="http://schemas.microsoft.com/office/drawing/2014/main" id="{28AE6EC4-486E-4207-A06C-A7EC443ED481}"/>
              </a:ext>
            </a:extLst>
          </p:cNvPr>
          <p:cNvSpPr txBox="1"/>
          <p:nvPr/>
        </p:nvSpPr>
        <p:spPr>
          <a:xfrm>
            <a:off x="2730500" y="1394135"/>
            <a:ext cx="3365500" cy="743665"/>
          </a:xfrm>
          <a:prstGeom prst="rect">
            <a:avLst/>
          </a:prstGeom>
          <a:noFill/>
        </p:spPr>
        <p:txBody>
          <a:bodyPr wrap="square" lIns="0" tIns="0" rIns="0" bIns="0" rtlCol="0">
            <a:spAutoFit/>
          </a:bodyPr>
          <a:lstStyle/>
          <a:p>
            <a:pPr algn="ctr">
              <a:lnSpc>
                <a:spcPct val="120000"/>
              </a:lnSpc>
            </a:pPr>
            <a:r>
              <a:rPr lang="en-US" altLang="zh-CN" sz="4400" b="1" spc="300" dirty="0">
                <a:solidFill>
                  <a:schemeClr val="accent4"/>
                </a:solidFill>
                <a:latin typeface="+mn-ea"/>
              </a:rPr>
              <a:t>anime</a:t>
            </a:r>
            <a:endParaRPr lang="zh-CN" altLang="en-US" sz="4400" b="1" spc="300" dirty="0">
              <a:solidFill>
                <a:schemeClr val="accent4"/>
              </a:solidFill>
              <a:latin typeface="+mn-ea"/>
            </a:endParaRPr>
          </a:p>
        </p:txBody>
      </p:sp>
      <p:sp>
        <p:nvSpPr>
          <p:cNvPr id="6" name="文本框 5">
            <a:extLst>
              <a:ext uri="{FF2B5EF4-FFF2-40B4-BE49-F238E27FC236}">
                <a16:creationId xmlns:a16="http://schemas.microsoft.com/office/drawing/2014/main" id="{441DCDD5-3861-4417-ACCF-90587A7D7748}"/>
              </a:ext>
            </a:extLst>
          </p:cNvPr>
          <p:cNvSpPr txBox="1"/>
          <p:nvPr/>
        </p:nvSpPr>
        <p:spPr>
          <a:xfrm>
            <a:off x="8567648" y="1394135"/>
            <a:ext cx="3365500" cy="743665"/>
          </a:xfrm>
          <a:prstGeom prst="rect">
            <a:avLst/>
          </a:prstGeom>
          <a:noFill/>
        </p:spPr>
        <p:txBody>
          <a:bodyPr wrap="square" lIns="0" tIns="0" rIns="0" bIns="0" rtlCol="0">
            <a:spAutoFit/>
          </a:bodyPr>
          <a:lstStyle/>
          <a:p>
            <a:pPr algn="ctr">
              <a:lnSpc>
                <a:spcPct val="120000"/>
              </a:lnSpc>
            </a:pPr>
            <a:r>
              <a:rPr lang="en-US" altLang="zh-CN" sz="4400" b="1" spc="300" dirty="0">
                <a:solidFill>
                  <a:schemeClr val="accent4"/>
                </a:solidFill>
                <a:latin typeface="+mn-ea"/>
              </a:rPr>
              <a:t>rating</a:t>
            </a:r>
            <a:endParaRPr lang="zh-CN" altLang="en-US" sz="4400" b="1" spc="300" dirty="0">
              <a:solidFill>
                <a:schemeClr val="accent4"/>
              </a:solidFill>
              <a:latin typeface="+mn-ea"/>
            </a:endParaRPr>
          </a:p>
        </p:txBody>
      </p:sp>
    </p:spTree>
    <p:extLst>
      <p:ext uri="{BB962C8B-B14F-4D97-AF65-F5344CB8AC3E}">
        <p14:creationId xmlns:p14="http://schemas.microsoft.com/office/powerpoint/2010/main" val="383357840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467601" y="4138135"/>
            <a:ext cx="7627858" cy="1243373"/>
            <a:chOff x="5341569" y="2792866"/>
            <a:chExt cx="3286613" cy="875867"/>
          </a:xfrm>
        </p:grpSpPr>
        <p:sp>
          <p:nvSpPr>
            <p:cNvPr id="4" name="椭圆 3"/>
            <p:cNvSpPr/>
            <p:nvPr/>
          </p:nvSpPr>
          <p:spPr>
            <a:xfrm>
              <a:off x="5341569" y="2792866"/>
              <a:ext cx="381405" cy="5508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t>2</a:t>
              </a:r>
              <a:endParaRPr lang="zh-CN" altLang="en-US" sz="4400" dirty="0"/>
            </a:p>
          </p:txBody>
        </p:sp>
        <p:sp>
          <p:nvSpPr>
            <p:cNvPr id="8" name="文本框 7"/>
            <p:cNvSpPr txBox="1"/>
            <p:nvPr/>
          </p:nvSpPr>
          <p:spPr>
            <a:xfrm>
              <a:off x="5988603" y="2888229"/>
              <a:ext cx="2639579" cy="780504"/>
            </a:xfrm>
            <a:prstGeom prst="rect">
              <a:avLst/>
            </a:prstGeom>
            <a:noFill/>
          </p:spPr>
          <p:txBody>
            <a:bodyPr wrap="square" lIns="0" tIns="0" rIns="0" bIns="0" rtlCol="0">
              <a:spAutoFit/>
            </a:bodyPr>
            <a:lstStyle/>
            <a:p>
              <a:r>
                <a:rPr lang="zh-CN" altLang="en-US" sz="3600" b="1" spc="300" dirty="0">
                  <a:latin typeface="+mj-ea"/>
                  <a:ea typeface="+mj-ea"/>
                </a:rPr>
                <a:t>基于矩阵分解的协同过滤的</a:t>
              </a:r>
              <a:r>
                <a:rPr lang="en-US" altLang="zh-CN" sz="3600" b="1" spc="300" dirty="0">
                  <a:latin typeface="+mj-ea"/>
                  <a:ea typeface="+mj-ea"/>
                </a:rPr>
                <a:t>			 </a:t>
              </a:r>
              <a:r>
                <a:rPr lang="zh-CN" altLang="en-US" sz="3600" b="1" spc="300" dirty="0">
                  <a:latin typeface="+mj-ea"/>
                  <a:ea typeface="+mj-ea"/>
                </a:rPr>
                <a:t>动漫推荐系统</a:t>
              </a:r>
              <a:endParaRPr lang="zh-CN" altLang="en-US" sz="3600" b="1" spc="300" dirty="0"/>
            </a:p>
          </p:txBody>
        </p:sp>
      </p:gr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4A574-08ED-4563-BB92-4E78069FC669}"/>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p:sp>
        <p:nvSpPr>
          <p:cNvPr id="3" name="文本框 2">
            <a:extLst>
              <a:ext uri="{FF2B5EF4-FFF2-40B4-BE49-F238E27FC236}">
                <a16:creationId xmlns:a16="http://schemas.microsoft.com/office/drawing/2014/main" id="{1AB805BC-C5EA-4139-85F6-0BEB6F2AC109}"/>
              </a:ext>
            </a:extLst>
          </p:cNvPr>
          <p:cNvSpPr txBox="1"/>
          <p:nvPr/>
        </p:nvSpPr>
        <p:spPr>
          <a:xfrm>
            <a:off x="2438400" y="2305615"/>
            <a:ext cx="7315200" cy="2246769"/>
          </a:xfrm>
          <a:prstGeom prst="rect">
            <a:avLst/>
          </a:prstGeom>
          <a:noFill/>
        </p:spPr>
        <p:txBody>
          <a:bodyPr wrap="square" rtlCol="0">
            <a:spAutoFit/>
          </a:bodyPr>
          <a:lstStyle/>
          <a:p>
            <a:r>
              <a:rPr lang="zh-CN" altLang="en-US" sz="2800" dirty="0"/>
              <a:t>一个用户评分矩阵可以分解为一个用户喜好矩阵与动漫内容矩阵，我们只要能找出正确的用户喜好矩阵参数与动漫内容矩阵参数（即表内的值），就能对用户喜好进行预测，再根据预测结果对用户进行推荐。</a:t>
            </a:r>
          </a:p>
        </p:txBody>
      </p:sp>
      <p:sp>
        <p:nvSpPr>
          <p:cNvPr id="5" name="半闭框 4">
            <a:extLst>
              <a:ext uri="{FF2B5EF4-FFF2-40B4-BE49-F238E27FC236}">
                <a16:creationId xmlns:a16="http://schemas.microsoft.com/office/drawing/2014/main" id="{671FFABC-DF0B-46D8-B100-98B249ACCE42}"/>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6" name="半闭框 5">
            <a:extLst>
              <a:ext uri="{FF2B5EF4-FFF2-40B4-BE49-F238E27FC236}">
                <a16:creationId xmlns:a16="http://schemas.microsoft.com/office/drawing/2014/main" id="{A85470C7-0B08-4D83-84EC-7F99C0503671}"/>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33056641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D4601B-543D-4464-BD5C-ADC560C4D4EA}"/>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p:graphicFrame>
        <p:nvGraphicFramePr>
          <p:cNvPr id="4" name="表格 3">
            <a:extLst>
              <a:ext uri="{FF2B5EF4-FFF2-40B4-BE49-F238E27FC236}">
                <a16:creationId xmlns:a16="http://schemas.microsoft.com/office/drawing/2014/main" id="{D4BFF79E-0B43-40FE-B2C3-FE3E8D77CEFE}"/>
              </a:ext>
            </a:extLst>
          </p:cNvPr>
          <p:cNvGraphicFramePr>
            <a:graphicFrameLocks noGrp="1"/>
          </p:cNvGraphicFramePr>
          <p:nvPr>
            <p:extLst>
              <p:ext uri="{D42A27DB-BD31-4B8C-83A1-F6EECF244321}">
                <p14:modId xmlns:p14="http://schemas.microsoft.com/office/powerpoint/2010/main" val="3452415849"/>
              </p:ext>
            </p:extLst>
          </p:nvPr>
        </p:nvGraphicFramePr>
        <p:xfrm>
          <a:off x="2769432" y="3548235"/>
          <a:ext cx="6318084" cy="1620115"/>
        </p:xfrm>
        <a:graphic>
          <a:graphicData uri="http://schemas.openxmlformats.org/drawingml/2006/table">
            <a:tbl>
              <a:tblPr firstRow="1" firstCol="1" bandRow="1">
                <a:tableStyleId>{5C22544A-7EE6-4342-B048-85BDC9FD1C3A}</a:tableStyleId>
              </a:tblPr>
              <a:tblGrid>
                <a:gridCol w="1052506">
                  <a:extLst>
                    <a:ext uri="{9D8B030D-6E8A-4147-A177-3AD203B41FA5}">
                      <a16:colId xmlns:a16="http://schemas.microsoft.com/office/drawing/2014/main" val="3465976006"/>
                    </a:ext>
                  </a:extLst>
                </a:gridCol>
                <a:gridCol w="1052506">
                  <a:extLst>
                    <a:ext uri="{9D8B030D-6E8A-4147-A177-3AD203B41FA5}">
                      <a16:colId xmlns:a16="http://schemas.microsoft.com/office/drawing/2014/main" val="3501271306"/>
                    </a:ext>
                  </a:extLst>
                </a:gridCol>
                <a:gridCol w="1053268">
                  <a:extLst>
                    <a:ext uri="{9D8B030D-6E8A-4147-A177-3AD203B41FA5}">
                      <a16:colId xmlns:a16="http://schemas.microsoft.com/office/drawing/2014/main" val="514653129"/>
                    </a:ext>
                  </a:extLst>
                </a:gridCol>
                <a:gridCol w="1053268">
                  <a:extLst>
                    <a:ext uri="{9D8B030D-6E8A-4147-A177-3AD203B41FA5}">
                      <a16:colId xmlns:a16="http://schemas.microsoft.com/office/drawing/2014/main" val="675764984"/>
                    </a:ext>
                  </a:extLst>
                </a:gridCol>
                <a:gridCol w="1053268">
                  <a:extLst>
                    <a:ext uri="{9D8B030D-6E8A-4147-A177-3AD203B41FA5}">
                      <a16:colId xmlns:a16="http://schemas.microsoft.com/office/drawing/2014/main" val="4182425453"/>
                    </a:ext>
                  </a:extLst>
                </a:gridCol>
                <a:gridCol w="1053268">
                  <a:extLst>
                    <a:ext uri="{9D8B030D-6E8A-4147-A177-3AD203B41FA5}">
                      <a16:colId xmlns:a16="http://schemas.microsoft.com/office/drawing/2014/main" val="190004083"/>
                    </a:ext>
                  </a:extLst>
                </a:gridCol>
              </a:tblGrid>
              <a:tr h="324023">
                <a:tc>
                  <a:txBody>
                    <a:bodyPr/>
                    <a:lstStyle/>
                    <a:p>
                      <a:pPr algn="ctr">
                        <a:spcAft>
                          <a:spcPts val="0"/>
                        </a:spcAft>
                      </a:pPr>
                      <a:r>
                        <a:rPr lang="en-US" sz="1600" kern="100">
                          <a:effectLst/>
                          <a:latin typeface="+mn-lt"/>
                        </a:rPr>
                        <a:t>y</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lt"/>
                        </a:rPr>
                        <a:t>动漫</a:t>
                      </a:r>
                      <a:r>
                        <a:rPr lang="en-US" sz="1600" kern="100" dirty="0">
                          <a:effectLst/>
                          <a:latin typeface="+mn-lt"/>
                        </a:rPr>
                        <a:t>1</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lt"/>
                        </a:rPr>
                        <a:t>动漫</a:t>
                      </a:r>
                      <a:r>
                        <a:rPr lang="en-US" sz="1600" kern="100" dirty="0">
                          <a:effectLst/>
                          <a:latin typeface="+mn-lt"/>
                        </a:rPr>
                        <a:t>2</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lt"/>
                        </a:rPr>
                        <a:t>动漫</a:t>
                      </a:r>
                      <a:r>
                        <a:rPr lang="en-US" sz="1600" kern="100" dirty="0">
                          <a:effectLst/>
                          <a:latin typeface="+mn-lt"/>
                        </a:rPr>
                        <a:t>3</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lt"/>
                        </a:rPr>
                        <a:t>动漫</a:t>
                      </a:r>
                      <a:r>
                        <a:rPr lang="en-US" sz="1600" kern="100" dirty="0">
                          <a:effectLst/>
                          <a:latin typeface="+mn-lt"/>
                        </a:rPr>
                        <a:t>4</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lt"/>
                        </a:rPr>
                        <a:t>动漫</a:t>
                      </a:r>
                      <a:r>
                        <a:rPr lang="en-US" sz="1600" kern="100" dirty="0">
                          <a:effectLst/>
                          <a:latin typeface="+mn-lt"/>
                        </a:rPr>
                        <a:t>5</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59340156"/>
                  </a:ext>
                </a:extLst>
              </a:tr>
              <a:tr h="324023">
                <a:tc>
                  <a:txBody>
                    <a:bodyPr/>
                    <a:lstStyle/>
                    <a:p>
                      <a:pPr algn="ctr">
                        <a:spcAft>
                          <a:spcPts val="0"/>
                        </a:spcAft>
                      </a:pPr>
                      <a:r>
                        <a:rPr lang="zh-CN" sz="1600" kern="100">
                          <a:effectLst/>
                          <a:latin typeface="+mn-lt"/>
                        </a:rPr>
                        <a:t>用户</a:t>
                      </a:r>
                      <a:r>
                        <a:rPr lang="en-US" sz="1600" kern="100">
                          <a:effectLst/>
                          <a:latin typeface="+mn-lt"/>
                        </a:rPr>
                        <a:t>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3</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6</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6</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45471444"/>
                  </a:ext>
                </a:extLst>
              </a:tr>
              <a:tr h="324023">
                <a:tc>
                  <a:txBody>
                    <a:bodyPr/>
                    <a:lstStyle/>
                    <a:p>
                      <a:pPr algn="ctr">
                        <a:spcAft>
                          <a:spcPts val="0"/>
                        </a:spcAft>
                      </a:pPr>
                      <a:r>
                        <a:rPr lang="zh-CN" sz="1600" kern="100">
                          <a:effectLst/>
                          <a:latin typeface="+mn-lt"/>
                        </a:rPr>
                        <a:t>用户</a:t>
                      </a:r>
                      <a:r>
                        <a:rPr lang="en-US" sz="1600" kern="100">
                          <a:effectLst/>
                          <a:latin typeface="+mn-lt"/>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5</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9</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4</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8</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662631608"/>
                  </a:ext>
                </a:extLst>
              </a:tr>
              <a:tr h="324023">
                <a:tc>
                  <a:txBody>
                    <a:bodyPr/>
                    <a:lstStyle/>
                    <a:p>
                      <a:pPr algn="ctr">
                        <a:spcAft>
                          <a:spcPts val="0"/>
                        </a:spcAft>
                      </a:pPr>
                      <a:r>
                        <a:rPr lang="zh-CN" sz="1600" kern="100">
                          <a:effectLst/>
                          <a:latin typeface="+mn-lt"/>
                        </a:rPr>
                        <a:t>用户</a:t>
                      </a:r>
                      <a:r>
                        <a:rPr lang="en-US" sz="1600" kern="100">
                          <a:effectLst/>
                          <a:latin typeface="+mn-lt"/>
                        </a:rPr>
                        <a:t>3</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5</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7</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3</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24295941"/>
                  </a:ext>
                </a:extLst>
              </a:tr>
              <a:tr h="324023">
                <a:tc>
                  <a:txBody>
                    <a:bodyPr/>
                    <a:lstStyle/>
                    <a:p>
                      <a:pPr algn="ctr">
                        <a:spcAft>
                          <a:spcPts val="0"/>
                        </a:spcAft>
                      </a:pPr>
                      <a:r>
                        <a:rPr lang="zh-CN" sz="1600" kern="100">
                          <a:effectLst/>
                          <a:latin typeface="+mn-lt"/>
                        </a:rPr>
                        <a:t>用户</a:t>
                      </a:r>
                      <a:r>
                        <a:rPr lang="en-US" sz="1600" kern="100">
                          <a:effectLst/>
                          <a:latin typeface="+mn-lt"/>
                        </a:rPr>
                        <a:t>4</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4</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6</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5</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mn-lt"/>
                        </a:rPr>
                        <a:t>7</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2844992"/>
                  </a:ext>
                </a:extLst>
              </a:tr>
            </a:tbl>
          </a:graphicData>
        </a:graphic>
      </p:graphicFrame>
      <p:sp>
        <p:nvSpPr>
          <p:cNvPr id="21" name="内容占位符 1">
            <a:extLst>
              <a:ext uri="{FF2B5EF4-FFF2-40B4-BE49-F238E27FC236}">
                <a16:creationId xmlns:a16="http://schemas.microsoft.com/office/drawing/2014/main" id="{20965E79-0826-4455-A89C-BDD0B5F50575}"/>
              </a:ext>
            </a:extLst>
          </p:cNvPr>
          <p:cNvSpPr txBox="1"/>
          <p:nvPr/>
        </p:nvSpPr>
        <p:spPr>
          <a:xfrm>
            <a:off x="1539631" y="1700198"/>
            <a:ext cx="8643848" cy="172880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solidFill>
                  <a:srgbClr val="000000"/>
                </a:solidFill>
                <a:latin typeface="微软雅黑" panose="020B0503020204020204" pitchFamily="34" charset="-122"/>
                <a:ea typeface="微软雅黑" panose="020B0503020204020204" pitchFamily="34" charset="-122"/>
              </a:rPr>
              <a:t>在本推荐系统中，我们通过构造一个动漫评分表，如表</a:t>
            </a:r>
            <a:r>
              <a:rPr lang="en-US" altLang="zh-CN" dirty="0">
                <a:solidFill>
                  <a:srgbClr val="000000"/>
                </a:solidFill>
                <a:latin typeface="微软雅黑" panose="020B0503020204020204" pitchFamily="34" charset="-122"/>
                <a:ea typeface="微软雅黑" panose="020B0503020204020204" pitchFamily="34" charset="-122"/>
              </a:rPr>
              <a:t>1</a:t>
            </a:r>
            <a:r>
              <a:rPr lang="zh-CN" altLang="en-US" dirty="0">
                <a:solidFill>
                  <a:srgbClr val="000000"/>
                </a:solidFill>
                <a:latin typeface="微软雅黑" panose="020B0503020204020204" pitchFamily="34" charset="-122"/>
                <a:ea typeface="微软雅黑" panose="020B0503020204020204" pitchFamily="34" charset="-122"/>
              </a:rPr>
              <a:t>所示，来预测目标用户对动漫的评分，进而根据评分高低，将分高的动漫推荐给用户。</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2" name="半闭框 21">
            <a:extLst>
              <a:ext uri="{FF2B5EF4-FFF2-40B4-BE49-F238E27FC236}">
                <a16:creationId xmlns:a16="http://schemas.microsoft.com/office/drawing/2014/main" id="{5DF810A1-F97D-46C3-B353-B95D1914D972}"/>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 name="半闭框 22">
            <a:extLst>
              <a:ext uri="{FF2B5EF4-FFF2-40B4-BE49-F238E27FC236}">
                <a16:creationId xmlns:a16="http://schemas.microsoft.com/office/drawing/2014/main" id="{6200F982-554E-43B8-8BFB-8D977228E44A}"/>
              </a:ext>
            </a:extLst>
          </p:cNvPr>
          <p:cNvSpPr/>
          <p:nvPr/>
        </p:nvSpPr>
        <p:spPr>
          <a:xfrm flipH="1" flipV="1">
            <a:off x="9702833" y="2948354"/>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09971371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3BEEF-7FA7-4857-A926-60E3F0CCCF41}"/>
              </a:ext>
            </a:extLst>
          </p:cNvPr>
          <p:cNvSpPr>
            <a:spLocks noGrp="1"/>
          </p:cNvSpPr>
          <p:nvPr>
            <p:ph type="title"/>
          </p:nvPr>
        </p:nvSpPr>
        <p:spPr>
          <a:xfrm>
            <a:off x="1606550" y="344317"/>
            <a:ext cx="8643848" cy="480131"/>
          </a:xfrm>
        </p:spPr>
        <p:txBody>
          <a:bodyPr/>
          <a:lstStyle/>
          <a:p>
            <a:r>
              <a:rPr lang="zh-CN" altLang="zh-CN" dirty="0"/>
              <a:t>基于矩阵分解的协同过滤的</a:t>
            </a:r>
            <a:r>
              <a:rPr lang="zh-CN" altLang="en-US" spc="300" dirty="0">
                <a:latin typeface="+mj-ea"/>
              </a:rPr>
              <a:t>动漫</a:t>
            </a:r>
            <a:r>
              <a:rPr lang="zh-CN" altLang="zh-CN" dirty="0"/>
              <a:t>推荐系统</a:t>
            </a:r>
            <a:endParaRPr lang="zh-CN" altLang="en-US" dirty="0"/>
          </a:p>
        </p:txBody>
      </p:sp>
      <p:graphicFrame>
        <p:nvGraphicFramePr>
          <p:cNvPr id="4" name="表格 3">
            <a:extLst>
              <a:ext uri="{FF2B5EF4-FFF2-40B4-BE49-F238E27FC236}">
                <a16:creationId xmlns:a16="http://schemas.microsoft.com/office/drawing/2014/main" id="{2943869D-EBDE-49F7-9C1B-A6684A5895A0}"/>
              </a:ext>
            </a:extLst>
          </p:cNvPr>
          <p:cNvGraphicFramePr>
            <a:graphicFrameLocks noGrp="1"/>
          </p:cNvGraphicFramePr>
          <p:nvPr>
            <p:extLst>
              <p:ext uri="{D42A27DB-BD31-4B8C-83A1-F6EECF244321}">
                <p14:modId xmlns:p14="http://schemas.microsoft.com/office/powerpoint/2010/main" val="3636326442"/>
              </p:ext>
            </p:extLst>
          </p:nvPr>
        </p:nvGraphicFramePr>
        <p:xfrm>
          <a:off x="364214" y="2069635"/>
          <a:ext cx="3392557" cy="2108720"/>
        </p:xfrm>
        <a:graphic>
          <a:graphicData uri="http://schemas.openxmlformats.org/drawingml/2006/table">
            <a:tbl>
              <a:tblPr firstRow="1" firstCol="1" bandRow="1">
                <a:tableStyleId>{5C22544A-7EE6-4342-B048-85BDC9FD1C3A}</a:tableStyleId>
              </a:tblPr>
              <a:tblGrid>
                <a:gridCol w="1130716">
                  <a:extLst>
                    <a:ext uri="{9D8B030D-6E8A-4147-A177-3AD203B41FA5}">
                      <a16:colId xmlns:a16="http://schemas.microsoft.com/office/drawing/2014/main" val="2623928810"/>
                    </a:ext>
                  </a:extLst>
                </a:gridCol>
                <a:gridCol w="1130716">
                  <a:extLst>
                    <a:ext uri="{9D8B030D-6E8A-4147-A177-3AD203B41FA5}">
                      <a16:colId xmlns:a16="http://schemas.microsoft.com/office/drawing/2014/main" val="3145226710"/>
                    </a:ext>
                  </a:extLst>
                </a:gridCol>
                <a:gridCol w="1131125">
                  <a:extLst>
                    <a:ext uri="{9D8B030D-6E8A-4147-A177-3AD203B41FA5}">
                      <a16:colId xmlns:a16="http://schemas.microsoft.com/office/drawing/2014/main" val="3553328051"/>
                    </a:ext>
                  </a:extLst>
                </a:gridCol>
              </a:tblGrid>
              <a:tr h="421744">
                <a:tc>
                  <a:txBody>
                    <a:bodyPr/>
                    <a:lstStyle/>
                    <a:p>
                      <a:pPr algn="ctr">
                        <a:spcAft>
                          <a:spcPts val="0"/>
                        </a:spcAft>
                      </a:pPr>
                      <a:r>
                        <a:rPr lang="en-US" sz="1600" kern="100">
                          <a:effectLst/>
                          <a:latin typeface="+mn-lt"/>
                        </a:rPr>
                        <a:t>x</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mn-lt"/>
                        </a:rPr>
                        <a:t>因素</a:t>
                      </a:r>
                      <a:r>
                        <a:rPr lang="en-US" sz="1600" kern="100">
                          <a:effectLst/>
                          <a:latin typeface="+mn-lt"/>
                        </a:rPr>
                        <a:t>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mn-lt"/>
                        </a:rPr>
                        <a:t>因素</a:t>
                      </a:r>
                      <a:r>
                        <a:rPr lang="en-US" sz="1600" kern="100">
                          <a:effectLst/>
                          <a:latin typeface="+mn-lt"/>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89816880"/>
                  </a:ext>
                </a:extLst>
              </a:tr>
              <a:tr h="421744">
                <a:tc>
                  <a:txBody>
                    <a:bodyPr/>
                    <a:lstStyle/>
                    <a:p>
                      <a:pPr algn="ctr">
                        <a:spcAft>
                          <a:spcPts val="0"/>
                        </a:spcAft>
                      </a:pPr>
                      <a:r>
                        <a:rPr lang="zh-CN" sz="1600" kern="100">
                          <a:effectLst/>
                          <a:latin typeface="+mn-lt"/>
                        </a:rPr>
                        <a:t>用户</a:t>
                      </a:r>
                      <a:r>
                        <a:rPr lang="en-US" sz="1600" kern="100">
                          <a:effectLst/>
                          <a:latin typeface="+mn-lt"/>
                        </a:rPr>
                        <a:t>1</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0</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32522806"/>
                  </a:ext>
                </a:extLst>
              </a:tr>
              <a:tr h="421744">
                <a:tc>
                  <a:txBody>
                    <a:bodyPr/>
                    <a:lstStyle/>
                    <a:p>
                      <a:pPr algn="ctr">
                        <a:spcAft>
                          <a:spcPts val="0"/>
                        </a:spcAft>
                      </a:pPr>
                      <a:r>
                        <a:rPr lang="zh-CN" sz="1600" kern="100">
                          <a:effectLst/>
                          <a:latin typeface="+mn-lt"/>
                        </a:rPr>
                        <a:t>用户</a:t>
                      </a:r>
                      <a:r>
                        <a:rPr lang="en-US" sz="1600" kern="100">
                          <a:effectLst/>
                          <a:latin typeface="+mn-lt"/>
                        </a:rPr>
                        <a:t>2</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6</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3</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32324634"/>
                  </a:ext>
                </a:extLst>
              </a:tr>
              <a:tr h="421744">
                <a:tc>
                  <a:txBody>
                    <a:bodyPr/>
                    <a:lstStyle/>
                    <a:p>
                      <a:pPr algn="ctr">
                        <a:spcAft>
                          <a:spcPts val="0"/>
                        </a:spcAft>
                      </a:pPr>
                      <a:r>
                        <a:rPr lang="zh-CN" sz="1600" kern="100">
                          <a:effectLst/>
                          <a:latin typeface="+mn-lt"/>
                        </a:rPr>
                        <a:t>用户</a:t>
                      </a:r>
                      <a:r>
                        <a:rPr lang="en-US" sz="1600" kern="100">
                          <a:effectLst/>
                          <a:latin typeface="+mn-lt"/>
                        </a:rPr>
                        <a:t>3</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7</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6</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81907578"/>
                  </a:ext>
                </a:extLst>
              </a:tr>
              <a:tr h="421744">
                <a:tc>
                  <a:txBody>
                    <a:bodyPr/>
                    <a:lstStyle/>
                    <a:p>
                      <a:pPr algn="ctr">
                        <a:spcAft>
                          <a:spcPts val="0"/>
                        </a:spcAft>
                      </a:pPr>
                      <a:r>
                        <a:rPr lang="zh-CN" sz="1600" kern="100">
                          <a:effectLst/>
                          <a:latin typeface="+mn-lt"/>
                        </a:rPr>
                        <a:t>用户</a:t>
                      </a:r>
                      <a:r>
                        <a:rPr lang="en-US" sz="1600" kern="100">
                          <a:effectLst/>
                          <a:latin typeface="+mn-lt"/>
                        </a:rPr>
                        <a:t>4</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lt"/>
                        </a:rPr>
                        <a:t>5</a:t>
                      </a:r>
                      <a:endParaRPr lang="zh-CN" sz="1600" kern="100">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mn-lt"/>
                        </a:rPr>
                        <a:t>1</a:t>
                      </a:r>
                      <a:endParaRPr lang="zh-CN" sz="1600" kern="100" dirty="0">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8000944"/>
                  </a:ext>
                </a:extLst>
              </a:tr>
            </a:tbl>
          </a:graphicData>
        </a:graphic>
      </p:graphicFrame>
      <p:graphicFrame>
        <p:nvGraphicFramePr>
          <p:cNvPr id="6" name="表格 5">
            <a:extLst>
              <a:ext uri="{FF2B5EF4-FFF2-40B4-BE49-F238E27FC236}">
                <a16:creationId xmlns:a16="http://schemas.microsoft.com/office/drawing/2014/main" id="{71CC2AA4-BB0C-40A4-BEEB-DEFC214515EA}"/>
              </a:ext>
            </a:extLst>
          </p:cNvPr>
          <p:cNvGraphicFramePr>
            <a:graphicFrameLocks noGrp="1"/>
          </p:cNvGraphicFramePr>
          <p:nvPr>
            <p:extLst>
              <p:ext uri="{D42A27DB-BD31-4B8C-83A1-F6EECF244321}">
                <p14:modId xmlns:p14="http://schemas.microsoft.com/office/powerpoint/2010/main" val="879697191"/>
              </p:ext>
            </p:extLst>
          </p:nvPr>
        </p:nvGraphicFramePr>
        <p:xfrm>
          <a:off x="4777188" y="4628526"/>
          <a:ext cx="6755626" cy="1097577"/>
        </p:xfrm>
        <a:graphic>
          <a:graphicData uri="http://schemas.openxmlformats.org/drawingml/2006/table">
            <a:tbl>
              <a:tblPr firstRow="1" firstCol="1" bandRow="1">
                <a:tableStyleId>{5C22544A-7EE6-4342-B048-85BDC9FD1C3A}</a:tableStyleId>
              </a:tblPr>
              <a:tblGrid>
                <a:gridCol w="1125395">
                  <a:extLst>
                    <a:ext uri="{9D8B030D-6E8A-4147-A177-3AD203B41FA5}">
                      <a16:colId xmlns:a16="http://schemas.microsoft.com/office/drawing/2014/main" val="951904988"/>
                    </a:ext>
                  </a:extLst>
                </a:gridCol>
                <a:gridCol w="1125395">
                  <a:extLst>
                    <a:ext uri="{9D8B030D-6E8A-4147-A177-3AD203B41FA5}">
                      <a16:colId xmlns:a16="http://schemas.microsoft.com/office/drawing/2014/main" val="3463175406"/>
                    </a:ext>
                  </a:extLst>
                </a:gridCol>
                <a:gridCol w="1126209">
                  <a:extLst>
                    <a:ext uri="{9D8B030D-6E8A-4147-A177-3AD203B41FA5}">
                      <a16:colId xmlns:a16="http://schemas.microsoft.com/office/drawing/2014/main" val="2282918528"/>
                    </a:ext>
                  </a:extLst>
                </a:gridCol>
                <a:gridCol w="1126209">
                  <a:extLst>
                    <a:ext uri="{9D8B030D-6E8A-4147-A177-3AD203B41FA5}">
                      <a16:colId xmlns:a16="http://schemas.microsoft.com/office/drawing/2014/main" val="4132008296"/>
                    </a:ext>
                  </a:extLst>
                </a:gridCol>
                <a:gridCol w="1126209">
                  <a:extLst>
                    <a:ext uri="{9D8B030D-6E8A-4147-A177-3AD203B41FA5}">
                      <a16:colId xmlns:a16="http://schemas.microsoft.com/office/drawing/2014/main" val="754462387"/>
                    </a:ext>
                  </a:extLst>
                </a:gridCol>
                <a:gridCol w="1126209">
                  <a:extLst>
                    <a:ext uri="{9D8B030D-6E8A-4147-A177-3AD203B41FA5}">
                      <a16:colId xmlns:a16="http://schemas.microsoft.com/office/drawing/2014/main" val="514009131"/>
                    </a:ext>
                  </a:extLst>
                </a:gridCol>
              </a:tblGrid>
              <a:tr h="365859">
                <a:tc>
                  <a:txBody>
                    <a:bodyPr/>
                    <a:lstStyle/>
                    <a:p>
                      <a:pPr algn="ctr">
                        <a:spcAft>
                          <a:spcPts val="0"/>
                        </a:spcAft>
                      </a:pPr>
                      <a:r>
                        <a:rPr lang="en-US" sz="1600" kern="100">
                          <a:effectLst/>
                          <a:latin typeface="+mn-ea"/>
                          <a:ea typeface="+mn-ea"/>
                        </a:rPr>
                        <a:t>w</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ea"/>
                          <a:ea typeface="+mn-ea"/>
                        </a:rPr>
                        <a:t>动漫</a:t>
                      </a:r>
                      <a:r>
                        <a:rPr lang="en-US" sz="1600" kern="100" dirty="0">
                          <a:effectLst/>
                          <a:latin typeface="+mn-ea"/>
                          <a:ea typeface="+mn-ea"/>
                        </a:rPr>
                        <a:t>1</a:t>
                      </a:r>
                      <a:endParaRPr lang="zh-CN" sz="16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ea"/>
                          <a:ea typeface="+mn-ea"/>
                        </a:rPr>
                        <a:t>动漫</a:t>
                      </a:r>
                      <a:r>
                        <a:rPr lang="en-US" sz="1600" kern="100" dirty="0">
                          <a:effectLst/>
                          <a:latin typeface="+mn-ea"/>
                          <a:ea typeface="+mn-ea"/>
                        </a:rPr>
                        <a:t>2</a:t>
                      </a:r>
                      <a:endParaRPr lang="zh-CN" sz="16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ea"/>
                          <a:ea typeface="+mn-ea"/>
                        </a:rPr>
                        <a:t>动漫</a:t>
                      </a:r>
                      <a:r>
                        <a:rPr lang="en-US" sz="1600" kern="100" dirty="0">
                          <a:effectLst/>
                          <a:latin typeface="+mn-ea"/>
                          <a:ea typeface="+mn-ea"/>
                        </a:rPr>
                        <a:t>3</a:t>
                      </a:r>
                      <a:endParaRPr lang="zh-CN" sz="16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ea"/>
                          <a:ea typeface="+mn-ea"/>
                        </a:rPr>
                        <a:t>动漫</a:t>
                      </a:r>
                      <a:r>
                        <a:rPr lang="en-US" sz="1600" kern="100" dirty="0">
                          <a:effectLst/>
                          <a:latin typeface="+mn-ea"/>
                          <a:ea typeface="+mn-ea"/>
                        </a:rPr>
                        <a:t>4</a:t>
                      </a:r>
                      <a:endParaRPr lang="zh-CN" sz="1600" kern="100" dirty="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zh-CN" altLang="en-US" sz="1600" kern="100" dirty="0">
                          <a:effectLst/>
                          <a:latin typeface="+mn-ea"/>
                          <a:ea typeface="+mn-ea"/>
                        </a:rPr>
                        <a:t>动漫</a:t>
                      </a:r>
                      <a:r>
                        <a:rPr lang="en-US" sz="1600" kern="100" dirty="0">
                          <a:effectLst/>
                          <a:latin typeface="+mn-ea"/>
                          <a:ea typeface="+mn-ea"/>
                        </a:rPr>
                        <a:t>5</a:t>
                      </a:r>
                      <a:endParaRPr lang="zh-CN"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3062204710"/>
                  </a:ext>
                </a:extLst>
              </a:tr>
              <a:tr h="365859">
                <a:tc>
                  <a:txBody>
                    <a:bodyPr/>
                    <a:lstStyle/>
                    <a:p>
                      <a:pPr algn="ctr">
                        <a:spcAft>
                          <a:spcPts val="0"/>
                        </a:spcAft>
                      </a:pPr>
                      <a:r>
                        <a:rPr lang="zh-CN" sz="1600" kern="100">
                          <a:effectLst/>
                          <a:latin typeface="+mn-ea"/>
                          <a:ea typeface="+mn-ea"/>
                        </a:rPr>
                        <a:t>因素</a:t>
                      </a:r>
                      <a:r>
                        <a:rPr lang="en-US" sz="1600" kern="100">
                          <a:effectLst/>
                          <a:latin typeface="+mn-ea"/>
                          <a:ea typeface="+mn-ea"/>
                        </a:rPr>
                        <a:t>1</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0.4</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0.6</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1.0</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1.0</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a:t>
                      </a:r>
                      <a:endParaRPr lang="zh-CN" sz="160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01473409"/>
                  </a:ext>
                </a:extLst>
              </a:tr>
              <a:tr h="365859">
                <a:tc>
                  <a:txBody>
                    <a:bodyPr/>
                    <a:lstStyle/>
                    <a:p>
                      <a:pPr algn="ctr">
                        <a:spcAft>
                          <a:spcPts val="0"/>
                        </a:spcAft>
                      </a:pPr>
                      <a:r>
                        <a:rPr lang="zh-CN" sz="1600" kern="100">
                          <a:effectLst/>
                          <a:latin typeface="+mn-ea"/>
                          <a:ea typeface="+mn-ea"/>
                        </a:rPr>
                        <a:t>因素</a:t>
                      </a:r>
                      <a:r>
                        <a:rPr lang="en-US" sz="1600" kern="100">
                          <a:effectLst/>
                          <a:latin typeface="+mn-ea"/>
                          <a:ea typeface="+mn-ea"/>
                        </a:rPr>
                        <a:t>2</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0.2</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0.6</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mn-ea"/>
                          <a:ea typeface="+mn-ea"/>
                        </a:rPr>
                        <a:t>0.5</a:t>
                      </a:r>
                      <a:endParaRPr lang="zh-CN" sz="1600" kern="100">
                        <a:effectLst/>
                        <a:latin typeface="+mn-ea"/>
                        <a:ea typeface="+mn-ea"/>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mn-ea"/>
                          <a:ea typeface="+mn-ea"/>
                        </a:rPr>
                        <a:t>1.0</a:t>
                      </a:r>
                      <a:endParaRPr lang="zh-CN" sz="16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4175774042"/>
                  </a:ext>
                </a:extLst>
              </a:tr>
            </a:tbl>
          </a:graphicData>
        </a:graphic>
      </p:graphicFrame>
      <p:sp>
        <p:nvSpPr>
          <p:cNvPr id="7" name="内容占位符 1">
            <a:extLst>
              <a:ext uri="{FF2B5EF4-FFF2-40B4-BE49-F238E27FC236}">
                <a16:creationId xmlns:a16="http://schemas.microsoft.com/office/drawing/2014/main" id="{86398D8B-AD59-4A8B-930B-129C7CD87022}"/>
              </a:ext>
            </a:extLst>
          </p:cNvPr>
          <p:cNvSpPr txBox="1"/>
          <p:nvPr/>
        </p:nvSpPr>
        <p:spPr>
          <a:xfrm>
            <a:off x="4611757" y="1660048"/>
            <a:ext cx="7216029" cy="2275454"/>
          </a:xfrm>
          <a:prstGeom prst="rect">
            <a:avLst/>
          </a:prstGeom>
        </p:spPr>
        <p:txBody>
          <a:bodyPr vert="horz" lIns="0" tIns="0" rIns="0" bIns="0" rtlCol="0">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solidFill>
                  <a:srgbClr val="000000"/>
                </a:solidFill>
                <a:latin typeface="微软雅黑" panose="020B0503020204020204" pitchFamily="34" charset="-122"/>
                <a:ea typeface="微软雅黑" panose="020B0503020204020204" pitchFamily="34" charset="-122"/>
              </a:rPr>
              <a:t>在对动漫进行评分时，许多因素都会影响到用户对动漫的评分，如题材、播放类型、播放时长等因素。因此，我们只要知道所有用户对动漫内容等各种因素的喜欢程度和动漫的所有相关信息，就能预测出所有用户对动漫的评分了。</a:t>
            </a:r>
            <a:endParaRPr kumimoji="0" lang="zh-CN" altLang="en-US" sz="2800" b="0" i="0" u="none" strike="noStrike" kern="1200" cap="none" spc="30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8" name="半闭框 7">
            <a:extLst>
              <a:ext uri="{FF2B5EF4-FFF2-40B4-BE49-F238E27FC236}">
                <a16:creationId xmlns:a16="http://schemas.microsoft.com/office/drawing/2014/main" id="{441E7684-959D-408D-9849-A1F5253DEFB7}"/>
              </a:ext>
            </a:extLst>
          </p:cNvPr>
          <p:cNvSpPr/>
          <p:nvPr/>
        </p:nvSpPr>
        <p:spPr>
          <a:xfrm>
            <a:off x="4296542" y="141972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9" name="半闭框 8">
            <a:extLst>
              <a:ext uri="{FF2B5EF4-FFF2-40B4-BE49-F238E27FC236}">
                <a16:creationId xmlns:a16="http://schemas.microsoft.com/office/drawing/2014/main" id="{B263B54C-67FA-4A44-8B71-6CF1CAF17C2A}"/>
              </a:ext>
            </a:extLst>
          </p:cNvPr>
          <p:cNvSpPr/>
          <p:nvPr/>
        </p:nvSpPr>
        <p:spPr>
          <a:xfrm flipH="1" flipV="1">
            <a:off x="11347140" y="3454856"/>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47365301"/>
      </p:ext>
    </p:ext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Office 主题​​">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TotalTime>
  <Words>2102</Words>
  <Application>Microsoft Office PowerPoint</Application>
  <PresentationFormat>宽屏</PresentationFormat>
  <Paragraphs>232</Paragraphs>
  <Slides>38</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8" baseType="lpstr">
      <vt:lpstr>微软雅黑</vt:lpstr>
      <vt:lpstr>Cambria Math</vt:lpstr>
      <vt:lpstr>Arial</vt:lpstr>
      <vt:lpstr>Times New Roman</vt:lpstr>
      <vt:lpstr>微软雅黑 Light</vt:lpstr>
      <vt:lpstr>Wingdings 3</vt:lpstr>
      <vt:lpstr>Century Gothic</vt:lpstr>
      <vt:lpstr>等线</vt:lpstr>
      <vt:lpstr>Office 主题​​</vt:lpstr>
      <vt:lpstr>Visio</vt:lpstr>
      <vt:lpstr>动漫推荐系统设计与实现</vt:lpstr>
      <vt:lpstr>PowerPoint 演示文稿</vt:lpstr>
      <vt:lpstr>PowerPoint 演示文稿</vt:lpstr>
      <vt:lpstr>数据集说明</vt:lpstr>
      <vt:lpstr>数据集说明</vt:lpstr>
      <vt:lpstr>PowerPoint 演示文稿</vt:lpstr>
      <vt:lpstr>基于矩阵分解的协同过滤的动漫推荐系统</vt:lpstr>
      <vt:lpstr>基于矩阵分解的协同过滤的动漫推荐系统</vt:lpstr>
      <vt:lpstr>基于矩阵分解的协同过滤的动漫推荐系统</vt:lpstr>
      <vt:lpstr>基于矩阵分解的协同过滤的动漫推荐系统</vt:lpstr>
      <vt:lpstr>基于矩阵分解的协同过滤的动漫推荐系统</vt:lpstr>
      <vt:lpstr>基于矩阵分解的协同过滤的动漫推荐系统</vt:lpstr>
      <vt:lpstr>基于矩阵分解的协同过滤的动漫推荐系统</vt:lpstr>
      <vt:lpstr>实验总结</vt:lpstr>
      <vt:lpstr>PowerPoint 演示文稿</vt:lpstr>
      <vt:lpstr>协同过滤和聚类局限性</vt:lpstr>
      <vt:lpstr>总体设计</vt:lpstr>
      <vt:lpstr>文本卷积网络</vt:lpstr>
      <vt:lpstr>实验过程</vt:lpstr>
      <vt:lpstr>实验过程</vt:lpstr>
      <vt:lpstr>进行推荐</vt:lpstr>
      <vt:lpstr>进行推荐</vt:lpstr>
      <vt:lpstr>进行推荐</vt:lpstr>
      <vt:lpstr>实验总结</vt:lpstr>
      <vt:lpstr>PowerPoint 演示文稿</vt:lpstr>
      <vt:lpstr>聚类</vt:lpstr>
      <vt:lpstr>PowerPoint 演示文稿</vt:lpstr>
      <vt:lpstr>推荐标准</vt:lpstr>
      <vt:lpstr>数据预处理</vt:lpstr>
      <vt:lpstr>K近邻聚类</vt:lpstr>
      <vt:lpstr>K近邻聚类</vt:lpstr>
      <vt:lpstr>聚类分析</vt:lpstr>
      <vt:lpstr>实验总结</vt:lpstr>
      <vt:lpstr>PowerPoint 演示文稿</vt:lpstr>
      <vt:lpstr>总结</vt:lpstr>
      <vt:lpstr>总结</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bai yuting</dc:creator>
  <cp:lastModifiedBy>个人用户</cp:lastModifiedBy>
  <cp:revision>516</cp:revision>
  <dcterms:created xsi:type="dcterms:W3CDTF">2016-11-28T11:30:00Z</dcterms:created>
  <dcterms:modified xsi:type="dcterms:W3CDTF">2020-07-03T06:37:25Z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2052-10.1.0.6930</vt:lpwstr>
  </property>
</Properties>
</file>